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3"/>
  </p:notesMasterIdLst>
  <p:handoutMasterIdLst>
    <p:handoutMasterId r:id="rId84"/>
  </p:handoutMasterIdLst>
  <p:sldIdLst>
    <p:sldId id="1260" r:id="rId2"/>
    <p:sldId id="1261" r:id="rId3"/>
    <p:sldId id="1262" r:id="rId4"/>
    <p:sldId id="1263" r:id="rId5"/>
    <p:sldId id="1264" r:id="rId6"/>
    <p:sldId id="1265" r:id="rId7"/>
    <p:sldId id="1266" r:id="rId8"/>
    <p:sldId id="1267" r:id="rId9"/>
    <p:sldId id="1365" r:id="rId10"/>
    <p:sldId id="1268" r:id="rId11"/>
    <p:sldId id="1271" r:id="rId12"/>
    <p:sldId id="1272" r:id="rId13"/>
    <p:sldId id="1323" r:id="rId14"/>
    <p:sldId id="1324" r:id="rId15"/>
    <p:sldId id="1325" r:id="rId16"/>
    <p:sldId id="1269" r:id="rId17"/>
    <p:sldId id="1366" r:id="rId18"/>
    <p:sldId id="1382" r:id="rId19"/>
    <p:sldId id="1367" r:id="rId20"/>
    <p:sldId id="1270" r:id="rId21"/>
    <p:sldId id="1273" r:id="rId22"/>
    <p:sldId id="1359" r:id="rId23"/>
    <p:sldId id="1358" r:id="rId24"/>
    <p:sldId id="1360" r:id="rId25"/>
    <p:sldId id="1380" r:id="rId26"/>
    <p:sldId id="1274" r:id="rId27"/>
    <p:sldId id="1275" r:id="rId28"/>
    <p:sldId id="1276" r:id="rId29"/>
    <p:sldId id="1279" r:id="rId30"/>
    <p:sldId id="1281" r:id="rId31"/>
    <p:sldId id="1278" r:id="rId32"/>
    <p:sldId id="1280" r:id="rId33"/>
    <p:sldId id="1353" r:id="rId34"/>
    <p:sldId id="1354" r:id="rId35"/>
    <p:sldId id="1294" r:id="rId36"/>
    <p:sldId id="1295" r:id="rId37"/>
    <p:sldId id="1297" r:id="rId38"/>
    <p:sldId id="1303" r:id="rId39"/>
    <p:sldId id="1308" r:id="rId40"/>
    <p:sldId id="1304" r:id="rId41"/>
    <p:sldId id="1300" r:id="rId42"/>
    <p:sldId id="1361" r:id="rId43"/>
    <p:sldId id="1356" r:id="rId44"/>
    <p:sldId id="1357" r:id="rId45"/>
    <p:sldId id="1369" r:id="rId46"/>
    <p:sldId id="1370" r:id="rId47"/>
    <p:sldId id="1372" r:id="rId48"/>
    <p:sldId id="1373" r:id="rId49"/>
    <p:sldId id="1374" r:id="rId50"/>
    <p:sldId id="1381" r:id="rId51"/>
    <p:sldId id="1352" r:id="rId52"/>
    <p:sldId id="1388" r:id="rId53"/>
    <p:sldId id="1362" r:id="rId54"/>
    <p:sldId id="1326" r:id="rId55"/>
    <p:sldId id="1386" r:id="rId56"/>
    <p:sldId id="1385" r:id="rId57"/>
    <p:sldId id="1387" r:id="rId58"/>
    <p:sldId id="1364" r:id="rId59"/>
    <p:sldId id="1327" r:id="rId60"/>
    <p:sldId id="1328" r:id="rId61"/>
    <p:sldId id="1329" r:id="rId62"/>
    <p:sldId id="1330" r:id="rId63"/>
    <p:sldId id="1331" r:id="rId64"/>
    <p:sldId id="1332" r:id="rId65"/>
    <p:sldId id="1333" r:id="rId66"/>
    <p:sldId id="1334" r:id="rId67"/>
    <p:sldId id="1335" r:id="rId68"/>
    <p:sldId id="1336" r:id="rId69"/>
    <p:sldId id="1337" r:id="rId70"/>
    <p:sldId id="1338" r:id="rId71"/>
    <p:sldId id="1339" r:id="rId72"/>
    <p:sldId id="1340" r:id="rId73"/>
    <p:sldId id="1363" r:id="rId74"/>
    <p:sldId id="1341" r:id="rId75"/>
    <p:sldId id="1342" r:id="rId76"/>
    <p:sldId id="1343" r:id="rId77"/>
    <p:sldId id="1344" r:id="rId78"/>
    <p:sldId id="1345" r:id="rId79"/>
    <p:sldId id="1346" r:id="rId80"/>
    <p:sldId id="1347" r:id="rId81"/>
    <p:sldId id="1368" r:id="rId82"/>
  </p:sldIdLst>
  <p:sldSz cx="12192000" cy="6858000"/>
  <p:notesSz cx="9929813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059"/>
    <a:srgbClr val="DDDDDD"/>
    <a:srgbClr val="C0C0C0"/>
    <a:srgbClr val="DFD513"/>
    <a:srgbClr val="CC66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9395" autoAdjust="0"/>
  </p:normalViewPr>
  <p:slideViewPr>
    <p:cSldViewPr>
      <p:cViewPr varScale="1">
        <p:scale>
          <a:sx n="91" d="100"/>
          <a:sy n="91" d="100"/>
        </p:scale>
        <p:origin x="112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976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503" y="7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/>
          <a:lstStyle>
            <a:lvl1pPr algn="r">
              <a:defRPr sz="1200"/>
            </a:lvl1pPr>
          </a:lstStyle>
          <a:p>
            <a:pPr>
              <a:defRPr/>
            </a:pPr>
            <a:fld id="{4785F242-24A1-4F4D-88CC-D14F806EBBA6}" type="datetimeFigureOut">
              <a:rPr lang="zh-TW" altLang="en-US"/>
              <a:pPr>
                <a:defRPr/>
              </a:pPr>
              <a:t>2019/7/25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56706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503" y="6456706"/>
            <a:ext cx="4304001" cy="339884"/>
          </a:xfrm>
          <a:prstGeom prst="rect">
            <a:avLst/>
          </a:prstGeom>
        </p:spPr>
        <p:txBody>
          <a:bodyPr vert="horz" lIns="91615" tIns="45808" rIns="91615" bIns="45808" rtlCol="0" anchor="b"/>
          <a:lstStyle>
            <a:lvl1pPr algn="r">
              <a:defRPr sz="1200"/>
            </a:lvl1pPr>
          </a:lstStyle>
          <a:p>
            <a:pPr>
              <a:defRPr/>
            </a:pPr>
            <a:fld id="{4C4904C9-3E3F-49FB-8FCE-18A48282D3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5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503" y="7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BEC28A-28DD-48D1-8455-A72418DFD369}" type="datetimeFigureOut">
              <a:rPr lang="zh-TW" altLang="en-US"/>
              <a:pPr>
                <a:defRPr/>
              </a:pPr>
              <a:t>2019/7/25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9137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0" tIns="45804" rIns="91610" bIns="4580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533" y="3229450"/>
            <a:ext cx="7944778" cy="3058953"/>
          </a:xfrm>
          <a:prstGeom prst="rect">
            <a:avLst/>
          </a:prstGeom>
        </p:spPr>
        <p:txBody>
          <a:bodyPr vert="horz" lIns="91610" tIns="45804" rIns="91610" bIns="4580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706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503" y="6456706"/>
            <a:ext cx="4304001" cy="339884"/>
          </a:xfrm>
          <a:prstGeom prst="rect">
            <a:avLst/>
          </a:prstGeom>
        </p:spPr>
        <p:txBody>
          <a:bodyPr vert="horz" lIns="91610" tIns="45804" rIns="91610" bIns="458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B5EFBDB-032D-43FD-B762-F4099B6A73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tein_contact_map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obug.life.nthu.edu.tw/mod/homology/teachchinese.htm?fbclid=IwAR0XJQ7jdvKxaOflsuWFDv-PAPL9YInInVs8riemKnlXE57wbROIxoJTRoQ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https://en.wikipedia.org/wiki/Protein_contact_map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77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該蛋白質已知的實驗數據做一致性的比較來評估，例如溶劑分子的可接觸性，胺基酸堆積密度、厭水性或帶電荷或極性胺基酸的位置，分子靜電位場分佈和溶解自由能等等實驗測量值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>
                <a:hlinkClick r:id="rId3"/>
              </a:rPr>
              <a:t>http://biobug.life.nthu.edu.tw/mod/homology/teachchinese.htm?fbclid=IwAR0XJQ7jdvKxaOflsuWFDv-PAPL9YInInVs8riemKnlXE57wbROIxoJTRoQ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5EFBDB-032D-43FD-B762-F4099B6A73D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55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6500" y="3648080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1206500" y="3648080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星形 5"/>
          <p:cNvSpPr/>
          <p:nvPr userDrawn="1"/>
        </p:nvSpPr>
        <p:spPr>
          <a:xfrm>
            <a:off x="9256184" y="6400800"/>
            <a:ext cx="304800" cy="228600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>
              <a:solidFill>
                <a:srgbClr val="FFC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F85D4-5936-4E22-81D2-6B3800489B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3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5" name="等腰三角形 4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816074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48C84-D8CC-4DB7-BF23-609816B95A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/>
          <p:cNvSpPr txBox="1">
            <a:spLocks/>
          </p:cNvSpPr>
          <p:nvPr userDrawn="1"/>
        </p:nvSpPr>
        <p:spPr>
          <a:xfrm>
            <a:off x="8572504" y="6357938"/>
            <a:ext cx="2402417" cy="366712"/>
          </a:xfrm>
          <a:prstGeom prst="rect">
            <a:avLst/>
          </a:prstGeo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E85E68"/>
              </a:solidFill>
              <a:latin typeface="Brush Script MT" pitchFamily="66" charset="0"/>
              <a:ea typeface="STXingkai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22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1E32-B9A0-4C06-A644-818AE0A5CA0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9200" y="2819405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>
          <a:xfrm>
            <a:off x="1219200" y="2819405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637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454C-91E5-41D3-888B-2251DD37D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2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87B14-C52E-4E08-A147-B2E23833E6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4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A37A2-BB58-463E-A085-C282F415BF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>
            <a:lvl1pPr>
              <a:defRPr baseline="0"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4" name="日期版面配置區 7"/>
          <p:cNvSpPr txBox="1">
            <a:spLocks/>
          </p:cNvSpPr>
          <p:nvPr userDrawn="1"/>
        </p:nvSpPr>
        <p:spPr>
          <a:xfrm>
            <a:off x="7122585" y="6361118"/>
            <a:ext cx="2116667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6584" y="6072188"/>
            <a:ext cx="9038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標題 1"/>
          <p:cNvSpPr txBox="1">
            <a:spLocks/>
          </p:cNvSpPr>
          <p:nvPr userDrawn="1"/>
        </p:nvSpPr>
        <p:spPr>
          <a:xfrm rot="19594117">
            <a:off x="3295654" y="3041650"/>
            <a:ext cx="4703233" cy="1009650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超世紀波卡體一空陰" pitchFamily="2" charset="-120"/>
                <a:ea typeface="超世紀波卡體一空陰" pitchFamily="2" charset="-120"/>
                <a:cs typeface="Arial Unicode MS" pitchFamily="34" charset="-120"/>
              </a:rPr>
              <a:t>ST☆R</a:t>
            </a:r>
            <a:endParaRPr kumimoji="0" lang="zh-TW" alt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超世紀波卡體一空陰" pitchFamily="2" charset="-120"/>
              <a:ea typeface="超世紀波卡體一空陰" pitchFamily="2" charset="-120"/>
              <a:cs typeface="Arial Unicode MS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49390-859A-4B82-9667-58B58EBCB5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1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613F-01AD-4AF4-B065-14E6D69794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直線接點 5"/>
          <p:cNvSpPr>
            <a:spLocks noChangeShapeType="1"/>
          </p:cNvSpPr>
          <p:nvPr/>
        </p:nvSpPr>
        <p:spPr bwMode="auto">
          <a:xfrm rot="5400000">
            <a:off x="522023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/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3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7C51-4FA3-4035-A6CE-93E2866455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09604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534404" y="6356355"/>
            <a:ext cx="30522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865033" y="6356355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AECBC-0C91-4DAE-A7B9-EA8220A4C66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endParaRPr lang="en-US" dirty="0" smtClean="0"/>
          </a:p>
        </p:txBody>
      </p:sp>
      <p:sp>
        <p:nvSpPr>
          <p:cNvPr id="5123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033" y="6356355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CFD981B-B004-4CD9-BDE4-045E4C2478B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550" y="6447369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10466689" y="3095626"/>
            <a:ext cx="461665" cy="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78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bi.ac.uk/pdbe/entry/emdb/EMD-2660" TargetMode="External"/><Relationship Id="rId13" Type="http://schemas.openxmlformats.org/officeDocument/2006/relationships/hyperlink" Target="https://pdbe.org/EMD-8012" TargetMode="External"/><Relationship Id="rId18" Type="http://schemas.openxmlformats.org/officeDocument/2006/relationships/hyperlink" Target="https://www3.mrc-lmb.cam.ac.uk/relion/index.php?title=Classification_example" TargetMode="External"/><Relationship Id="rId26" Type="http://schemas.openxmlformats.org/officeDocument/2006/relationships/hyperlink" Target="https://pdbe.org/EMD-8012" TargetMode="External"/><Relationship Id="rId3" Type="http://schemas.openxmlformats.org/officeDocument/2006/relationships/hyperlink" Target="http://www.ebi.ac.uk/pdbe/entry/emdb/EMD-2824" TargetMode="External"/><Relationship Id="rId21" Type="http://schemas.openxmlformats.org/officeDocument/2006/relationships/hyperlink" Target="http://www.ebi.ac.uk/pdbe/entry/emdb/EMD-2660" TargetMode="External"/><Relationship Id="rId7" Type="http://schemas.openxmlformats.org/officeDocument/2006/relationships/hyperlink" Target="https://www.ebi.ac.uk/pdbe/emdb/empiar/entry/10028/" TargetMode="External"/><Relationship Id="rId12" Type="http://schemas.openxmlformats.org/officeDocument/2006/relationships/hyperlink" Target="https://www.ebi.ac.uk/pdbe/emdb/empiar/entry/10073/" TargetMode="External"/><Relationship Id="rId17" Type="http://schemas.openxmlformats.org/officeDocument/2006/relationships/image" Target="../media/image20.png"/><Relationship Id="rId25" Type="http://schemas.openxmlformats.org/officeDocument/2006/relationships/hyperlink" Target="https://www.ebi.ac.uk/pdbe/emdb/empiar/entry/10073/" TargetMode="External"/><Relationship Id="rId2" Type="http://schemas.openxmlformats.org/officeDocument/2006/relationships/hyperlink" Target="https://www.ebi.ac.uk/pdbe/emdb/empiar/entry/10017/" TargetMode="External"/><Relationship Id="rId16" Type="http://schemas.openxmlformats.org/officeDocument/2006/relationships/hyperlink" Target="ftp://ftp.mrc-lmb.cam.ac.uk/pub/scheres/relion21_tutorial.tar.gz" TargetMode="External"/><Relationship Id="rId20" Type="http://schemas.openxmlformats.org/officeDocument/2006/relationships/hyperlink" Target="https://www.ebi.ac.uk/pdbe/emdb/empiar/entry/1002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pdbe/entry/emdb/EMD-1056" TargetMode="External"/><Relationship Id="rId11" Type="http://schemas.openxmlformats.org/officeDocument/2006/relationships/hyperlink" Target="ftp://ftp.mrc-lmb.cam.ac.uk/pub/scheres/relion30_tutorial_data.tar" TargetMode="External"/><Relationship Id="rId24" Type="http://schemas.openxmlformats.org/officeDocument/2006/relationships/hyperlink" Target="ftp://ftp.mrc-lmb.cam.ac.uk/pub/scheres/relion30_tutorial_data.tar" TargetMode="External"/><Relationship Id="rId5" Type="http://schemas.openxmlformats.org/officeDocument/2006/relationships/hyperlink" Target="https://www3.mrc-lmb.cam.ac.uk/relion/index.php?title=Classification_example" TargetMode="External"/><Relationship Id="rId15" Type="http://schemas.openxmlformats.org/officeDocument/2006/relationships/hyperlink" Target="http://www.ebi.ac.uk/pdbe/entry/emdb/EMD-2824" TargetMode="External"/><Relationship Id="rId23" Type="http://schemas.openxmlformats.org/officeDocument/2006/relationships/hyperlink" Target="https://pdbe.org/EMD-6840" TargetMode="External"/><Relationship Id="rId10" Type="http://schemas.openxmlformats.org/officeDocument/2006/relationships/hyperlink" Target="https://pdbe.org/EMD-6840" TargetMode="External"/><Relationship Id="rId19" Type="http://schemas.openxmlformats.org/officeDocument/2006/relationships/hyperlink" Target="http://www.ebi.ac.uk/pdbe/entry/emdb/EMD-1056" TargetMode="External"/><Relationship Id="rId4" Type="http://schemas.openxmlformats.org/officeDocument/2006/relationships/hyperlink" Target="ftp://ftp.mrc-lmb.cam.ac.uk/pub/scheres/relion21_tutorial.tar.gz" TargetMode="External"/><Relationship Id="rId9" Type="http://schemas.openxmlformats.org/officeDocument/2006/relationships/hyperlink" Target="https://www.ebi.ac.uk/pdbe/emdb/empiar/entry/10204" TargetMode="External"/><Relationship Id="rId14" Type="http://schemas.openxmlformats.org/officeDocument/2006/relationships/hyperlink" Target="https://www.ebi.ac.uk/pdbe/emdb/empiar/entry/10017/" TargetMode="External"/><Relationship Id="rId22" Type="http://schemas.openxmlformats.org/officeDocument/2006/relationships/hyperlink" Target="https://www.ebi.ac.uk/pdbe/emdb/empiar/entry/1020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entry/emdb/EMD-0144" TargetMode="External"/><Relationship Id="rId2" Type="http://schemas.openxmlformats.org/officeDocument/2006/relationships/hyperlink" Target="https://www.ebi.ac.uk/pdbe/emdb/empiar/entry/102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pdbe/entry/emdb/EMD-0144" TargetMode="External"/><Relationship Id="rId5" Type="http://schemas.openxmlformats.org/officeDocument/2006/relationships/hyperlink" Target="https://www.ebi.ac.uk/pdbe/emdb/empiar/entry/10200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dbe.org/EMD-8117" TargetMode="External"/><Relationship Id="rId13" Type="http://schemas.openxmlformats.org/officeDocument/2006/relationships/hyperlink" Target="https://www.ebi.ac.uk/pdbe/emdb/empiar/entry/10250" TargetMode="External"/><Relationship Id="rId18" Type="http://schemas.openxmlformats.org/officeDocument/2006/relationships/hyperlink" Target="https://pdbe.org/EMD-6000" TargetMode="External"/><Relationship Id="rId26" Type="http://schemas.openxmlformats.org/officeDocument/2006/relationships/hyperlink" Target="https://www.ebi.ac.uk/pdbe/emdb/empiar/entry/10146/" TargetMode="External"/><Relationship Id="rId3" Type="http://schemas.openxmlformats.org/officeDocument/2006/relationships/hyperlink" Target="https://pdbe.org/EMD-6000" TargetMode="External"/><Relationship Id="rId21" Type="http://schemas.openxmlformats.org/officeDocument/2006/relationships/hyperlink" Target="https://pdbe.org/EMD-6287" TargetMode="External"/><Relationship Id="rId7" Type="http://schemas.openxmlformats.org/officeDocument/2006/relationships/hyperlink" Target="https://www.ebi.ac.uk/pdbe/emdb/empiar/entry/10059" TargetMode="External"/><Relationship Id="rId12" Type="http://schemas.openxmlformats.org/officeDocument/2006/relationships/hyperlink" Target="https://pdbe.org/EMD-0406" TargetMode="External"/><Relationship Id="rId17" Type="http://schemas.openxmlformats.org/officeDocument/2006/relationships/hyperlink" Target="https://www.ebi.ac.uk/pdbe/emdb/empiar/entry/10010" TargetMode="External"/><Relationship Id="rId25" Type="http://schemas.openxmlformats.org/officeDocument/2006/relationships/hyperlink" Target="https://www.ebi.ac.uk/pdbe/emdb/empiar/entry/10248" TargetMode="External"/><Relationship Id="rId2" Type="http://schemas.openxmlformats.org/officeDocument/2006/relationships/hyperlink" Target="https://www.ebi.ac.uk/pdbe/emdb/empiar/entry/10010" TargetMode="External"/><Relationship Id="rId16" Type="http://schemas.openxmlformats.org/officeDocument/2006/relationships/hyperlink" Target="https://pdbe.org/EMD-0409" TargetMode="External"/><Relationship Id="rId20" Type="http://schemas.openxmlformats.org/officeDocument/2006/relationships/hyperlink" Target="https://www.ebi.ac.uk/pdbe/emdb/empiar/entry/10025" TargetMode="External"/><Relationship Id="rId29" Type="http://schemas.openxmlformats.org/officeDocument/2006/relationships/hyperlink" Target="https://www.ebi.ac.uk/pdbe/emdb/empiar/entry/102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yosparc.com/docs/tutorials/t20s/" TargetMode="External"/><Relationship Id="rId11" Type="http://schemas.openxmlformats.org/officeDocument/2006/relationships/hyperlink" Target="https://www.ebi.ac.uk/pdbe/emdb/empiar/entry/10249" TargetMode="External"/><Relationship Id="rId24" Type="http://schemas.openxmlformats.org/officeDocument/2006/relationships/hyperlink" Target="https://pdbe.org/EMD-8117" TargetMode="External"/><Relationship Id="rId32" Type="http://schemas.openxmlformats.org/officeDocument/2006/relationships/hyperlink" Target="https://pdbe.org/EMD-0409" TargetMode="External"/><Relationship Id="rId5" Type="http://schemas.openxmlformats.org/officeDocument/2006/relationships/hyperlink" Target="https://pdbe.org/EMD-6287" TargetMode="External"/><Relationship Id="rId15" Type="http://schemas.openxmlformats.org/officeDocument/2006/relationships/hyperlink" Target="https://www.ebi.ac.uk/pdbe/emdb/empiar/entry/10252" TargetMode="External"/><Relationship Id="rId23" Type="http://schemas.openxmlformats.org/officeDocument/2006/relationships/hyperlink" Target="https://www.ebi.ac.uk/pdbe/emdb/empiar/entry/10059" TargetMode="External"/><Relationship Id="rId28" Type="http://schemas.openxmlformats.org/officeDocument/2006/relationships/hyperlink" Target="https://pdbe.org/EMD-0406" TargetMode="External"/><Relationship Id="rId10" Type="http://schemas.openxmlformats.org/officeDocument/2006/relationships/hyperlink" Target="https://www.ebi.ac.uk/pdbe/emdb/empiar/entry/10146/" TargetMode="External"/><Relationship Id="rId19" Type="http://schemas.openxmlformats.org/officeDocument/2006/relationships/image" Target="../media/image22.png"/><Relationship Id="rId31" Type="http://schemas.openxmlformats.org/officeDocument/2006/relationships/hyperlink" Target="https://www.ebi.ac.uk/pdbe/emdb/empiar/entry/10252" TargetMode="External"/><Relationship Id="rId4" Type="http://schemas.openxmlformats.org/officeDocument/2006/relationships/hyperlink" Target="https://www.ebi.ac.uk/pdbe/emdb/empiar/entry/10025" TargetMode="External"/><Relationship Id="rId9" Type="http://schemas.openxmlformats.org/officeDocument/2006/relationships/hyperlink" Target="https://www.ebi.ac.uk/pdbe/emdb/empiar/entry/10248" TargetMode="External"/><Relationship Id="rId14" Type="http://schemas.openxmlformats.org/officeDocument/2006/relationships/hyperlink" Target="https://pdbe.org/EMD-0407" TargetMode="External"/><Relationship Id="rId22" Type="http://schemas.openxmlformats.org/officeDocument/2006/relationships/hyperlink" Target="https://cryosparc.com/docs/tutorials/t20s/" TargetMode="External"/><Relationship Id="rId27" Type="http://schemas.openxmlformats.org/officeDocument/2006/relationships/hyperlink" Target="https://www.ebi.ac.uk/pdbe/emdb/empiar/entry/10249" TargetMode="External"/><Relationship Id="rId30" Type="http://schemas.openxmlformats.org/officeDocument/2006/relationships/hyperlink" Target="https://pdbe.org/EMD-040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orkflows.scipion.i2pc.e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pion-em.github.io/docs/docs/user/scipion-gui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.html" TargetMode="External"/><Relationship Id="rId7" Type="http://schemas.openxmlformats.org/officeDocument/2006/relationships/hyperlink" Target="https://www.cgl.ucsf.edu/chimera/download.html" TargetMode="External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rceforge.net/projects/xming/" TargetMode="External"/><Relationship Id="rId5" Type="http://schemas.openxmlformats.org/officeDocument/2006/relationships/hyperlink" Target="https://www.putty.org/" TargetMode="External"/><Relationship Id="rId4" Type="http://schemas.openxmlformats.org/officeDocument/2006/relationships/hyperlink" Target="https://www.realvnc.com/en/connect/download/viewe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2003121.eecs96@g2.nctu.edu.tw" TargetMode="External"/><Relationship Id="rId2" Type="http://schemas.openxmlformats.org/officeDocument/2006/relationships/hyperlink" Target="https://github.com/I2PC/scipion/wiki/tutorials/scipion_tutorial_betagal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hyperlink" Target="https://www.sciencedirect.com/science/article/pii/S1369527417300607?via%3Dihub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predictioncenter.org/" TargetMode="External"/><Relationship Id="rId3" Type="http://schemas.openxmlformats.org/officeDocument/2006/relationships/hyperlink" Target="https://deepmind.com/blog/alphafold/" TargetMode="External"/><Relationship Id="rId7" Type="http://schemas.openxmlformats.org/officeDocument/2006/relationships/hyperlink" Target="https://journals.plos.org/plosone/article?id=10.1371/journal.pone.02058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plos.org/ploscompbiol/article?id=10.1371/journal.pcbi.1005324" TargetMode="External"/><Relationship Id="rId5" Type="http://schemas.openxmlformats.org/officeDocument/2006/relationships/hyperlink" Target="https://github.com/aqlaboratory/rgn" TargetMode="External"/><Relationship Id="rId10" Type="http://schemas.openxmlformats.org/officeDocument/2006/relationships/image" Target="../media/image101.png"/><Relationship Id="rId4" Type="http://schemas.openxmlformats.org/officeDocument/2006/relationships/hyperlink" Target="https://github.com/EricAlcaide/MiniFold" TargetMode="External"/><Relationship Id="rId9" Type="http://schemas.openxmlformats.org/officeDocument/2006/relationships/hyperlink" Target="https://github.com/aqlaboratory/proteinne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PC/scipion/wiki/tutorials/tutorial_model_building_basic.pdf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hyperlink" Target="http://bangqu.com/699cr9.html" TargetMode="External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PC/scipion/wiki/tutorials/tutorial_model_building_basic.pdf" TargetMode="External"/><Relationship Id="rId2" Type="http://schemas.openxmlformats.org/officeDocument/2006/relationships/hyperlink" Target="https://github.com/I2PC/scipion-courses/wiki/july_8_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ast.ncbi.nlm.nih.gov/Blast.cgi?PAGE=Proteins" TargetMode="External"/><Relationship Id="rId4" Type="http://schemas.openxmlformats.org/officeDocument/2006/relationships/hyperlink" Target="https://www.rcs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/>
              <a:t>ASCEP with Scipion2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7088" y="5013176"/>
            <a:ext cx="9144000" cy="533400"/>
          </a:xfrm>
        </p:spPr>
        <p:txBody>
          <a:bodyPr/>
          <a:lstStyle/>
          <a:p>
            <a:r>
              <a:rPr lang="zh-TW" altLang="en-US" dirty="0" smtClean="0"/>
              <a:t>鍾思齊</a:t>
            </a:r>
            <a:endParaRPr lang="en-US" altLang="zh-TW" dirty="0" smtClean="0"/>
          </a:p>
          <a:p>
            <a:r>
              <a:rPr lang="en-US" altLang="zh-TW" dirty="0" smtClean="0"/>
              <a:t>Courtesy of</a:t>
            </a:r>
            <a:r>
              <a:rPr lang="zh-TW" altLang="en-US" dirty="0" smtClean="0"/>
              <a:t> 蕭卉倫</a:t>
            </a:r>
            <a:r>
              <a:rPr lang="en-US" altLang="zh-TW" dirty="0" smtClean="0"/>
              <a:t>/I2PC</a:t>
            </a:r>
          </a:p>
        </p:txBody>
      </p:sp>
    </p:spTree>
    <p:extLst>
      <p:ext uri="{BB962C8B-B14F-4D97-AF65-F5344CB8AC3E}">
        <p14:creationId xmlns:p14="http://schemas.microsoft.com/office/powerpoint/2010/main" val="761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Useful commands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47018"/>
            <a:ext cx="10058400" cy="40507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err="1" smtClean="0"/>
              <a:t>htop</a:t>
            </a:r>
            <a:r>
              <a:rPr lang="en-US" altLang="zh-TW" dirty="0" smtClean="0"/>
              <a:t>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查看</a:t>
            </a:r>
            <a:r>
              <a:rPr lang="en-US" altLang="zh-TW" dirty="0" smtClean="0">
                <a:sym typeface="Wingdings" panose="05000000000000000000" pitchFamily="2" charset="2"/>
              </a:rPr>
              <a:t>CPU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使用量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err="1" smtClean="0"/>
              <a:t>nvidia-smi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查看</a:t>
            </a:r>
            <a:r>
              <a:rPr lang="en-US" altLang="zh-TW" dirty="0" smtClean="0">
                <a:sym typeface="Wingdings" panose="05000000000000000000" pitchFamily="2" charset="2"/>
              </a:rPr>
              <a:t>GPU</a:t>
            </a:r>
            <a:r>
              <a:rPr lang="zh-TW" altLang="en-US" dirty="0" smtClean="0">
                <a:sym typeface="Wingdings" panose="05000000000000000000" pitchFamily="2" charset="2"/>
              </a:rPr>
              <a:t> 使用量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export </a:t>
            </a:r>
            <a:r>
              <a:rPr lang="en-US" altLang="zh-TW" dirty="0" smtClean="0">
                <a:sym typeface="Wingdings" panose="05000000000000000000" pitchFamily="2" charset="2"/>
              </a:rPr>
              <a:t>CUDA_VISIBLE_DEVICES=2,3 </a:t>
            </a: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  </a:t>
            </a:r>
            <a:r>
              <a:rPr lang="zh-TW" altLang="en-US" dirty="0" smtClean="0">
                <a:sym typeface="Wingdings" panose="05000000000000000000" pitchFamily="2" charset="2"/>
              </a:rPr>
              <a:t>鎖定 </a:t>
            </a:r>
            <a:r>
              <a:rPr lang="en-US" altLang="zh-TW" dirty="0" smtClean="0">
                <a:sym typeface="Wingdings" panose="05000000000000000000" pitchFamily="2" charset="2"/>
              </a:rPr>
              <a:t>GPU</a:t>
            </a:r>
          </a:p>
          <a:p>
            <a:pPr marL="0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1" y="3125586"/>
            <a:ext cx="5977218" cy="32004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34" y="0"/>
            <a:ext cx="4503081" cy="62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Data Source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5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75593"/>
            <a:ext cx="10058400" cy="40507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dirty="0" smtClean="0"/>
              <a:t>Tutorial data: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 smtClean="0"/>
              <a:t>/nas2/</a:t>
            </a:r>
            <a:r>
              <a:rPr lang="en-US" altLang="zh-TW" dirty="0" err="1" smtClean="0"/>
              <a:t>CryoEM_data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 smtClean="0"/>
              <a:t>EMPIAR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 smtClean="0"/>
              <a:t>/nas2/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 smtClean="0"/>
              <a:t>ASCEM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dirty="0" smtClean="0"/>
              <a:t>/nas2/</a:t>
            </a:r>
            <a:r>
              <a:rPr lang="en-US" altLang="zh-TW" dirty="0" err="1" smtClean="0"/>
              <a:t>cryoEM_data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800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321652"/>
                  </p:ext>
                </p:extLst>
              </p:nvPr>
            </p:nvGraphicFramePr>
            <p:xfrm>
              <a:off x="131209" y="132700"/>
              <a:ext cx="12087482" cy="6114131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5198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77400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42828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452035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926240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(Height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width)</a:t>
                          </a:r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#(frame)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EMPIAR-10017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EMD-2824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44929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Relion2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4"/>
                            </a:rPr>
                            <a:t>Tutorial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(1950,1950)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100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0151684"/>
                      </a:ext>
                    </a:extLst>
                  </a:tr>
                  <a:tr h="710677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7.3A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9028922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70S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5"/>
                            </a:rPr>
                            <a:t>Test_Data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6"/>
                            </a:rPr>
                            <a:t>EMD-1056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(130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130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89456119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80S</a:t>
                          </a:r>
                          <a:r>
                            <a:rPr kumimoji="0" lang="en-US" altLang="zh-TW" b="0" i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7"/>
                            </a:rPr>
                            <a:t>EMPIAR-10028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8"/>
                            </a:rPr>
                            <a:t>EMD-2660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1081 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105247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360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360)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9"/>
                            </a:rPr>
                            <a:t>EMPIAR-10204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0"/>
                            </a:rPr>
                            <a:t>EMD-6840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321.4GB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1338 (1-49)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b="0" i="0" kern="12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Relion3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1"/>
                            </a:rPr>
                            <a:t>Tutorial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3.1GB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 (1-24)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(256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256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329359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3.17A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5498576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tri-</a:t>
                          </a:r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snRNP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2"/>
                            </a:rPr>
                            <a:t>EMPIAR-10073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3"/>
                            </a:rPr>
                            <a:t>EMD-8012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75.2GB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1.43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473827 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321652"/>
                  </p:ext>
                </p:extLst>
              </p:nvPr>
            </p:nvGraphicFramePr>
            <p:xfrm>
              <a:off x="131209" y="132700"/>
              <a:ext cx="12087482" cy="6114131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5198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77400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42828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452035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926240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(Height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width)</a:t>
                          </a:r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#(frame)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4"/>
                            </a:rPr>
                            <a:t>EMPIAR-10017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5"/>
                            </a:rPr>
                            <a:t>EMD-2824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84(1)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449297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Relion2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6"/>
                            </a:rPr>
                            <a:t>Tutorial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GB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(1950,1950)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192308" r="-64286" b="-595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0151684"/>
                      </a:ext>
                    </a:extLst>
                  </a:tr>
                  <a:tr h="710677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7.3A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9028922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70S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18"/>
                            </a:rPr>
                            <a:t>Test_Data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9"/>
                            </a:rPr>
                            <a:t>EMD-1056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391453" r="-64286" b="-396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89456119"/>
                      </a:ext>
                    </a:extLst>
                  </a:tr>
                  <a:tr h="710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80S</a:t>
                          </a:r>
                          <a:r>
                            <a:rPr kumimoji="0" lang="en-US" altLang="zh-TW" b="0" i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Ribosome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0"/>
                            </a:rPr>
                            <a:t>EMPIAR-10028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1"/>
                            </a:rPr>
                            <a:t>EMD-2660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1081 (1-16)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491453" r="-64286" b="-296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Beta-Gal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2"/>
                            </a:rPr>
                            <a:t>EMPIAR-10204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3"/>
                            </a:rPr>
                            <a:t>EMD-6840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321.4GB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1338 (1-49)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b="0" i="0" kern="1200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Relion3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24"/>
                            </a:rPr>
                            <a:t>Tutorial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3.1GB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(D2)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0.885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 (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1-24)</a:t>
                          </a:r>
                          <a:endParaRPr lang="en-US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868889" r="-64286" b="-18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329359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get 3.17A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549857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tri-</a:t>
                          </a:r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snRNP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5"/>
                            </a:rPr>
                            <a:t>EMPIAR-10073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6"/>
                            </a:rPr>
                            <a:t>EMD-8012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75.2GB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1.43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670168" t="-1028889" r="-64286" b="-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56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0452663"/>
                  </p:ext>
                </p:extLst>
              </p:nvPr>
            </p:nvGraphicFramePr>
            <p:xfrm>
              <a:off x="104526" y="404664"/>
              <a:ext cx="12087474" cy="589593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90469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47290">
                      <a:extLst>
                        <a:ext uri="{9D8B030D-6E8A-4147-A177-3AD203B41FA5}">
                          <a16:colId xmlns:a16="http://schemas.microsoft.com/office/drawing/2014/main" val="1466644356"/>
                        </a:ext>
                      </a:extLst>
                    </a:gridCol>
                    <a:gridCol w="1004838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21602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108523">
                      <a:extLst>
                        <a:ext uri="{9D8B030D-6E8A-4147-A177-3AD203B41FA5}">
                          <a16:colId xmlns:a16="http://schemas.microsoft.com/office/drawing/2014/main" val="1645784766"/>
                        </a:ext>
                      </a:extLst>
                    </a:gridCol>
                    <a:gridCol w="187621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315208">
                      <a:extLst>
                        <a:ext uri="{9D8B030D-6E8A-4147-A177-3AD203B41FA5}">
                          <a16:colId xmlns:a16="http://schemas.microsoft.com/office/drawing/2014/main" val="289949662"/>
                        </a:ext>
                      </a:extLst>
                    </a:gridCol>
                    <a:gridCol w="1352546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051982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47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 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94154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2477425"/>
                      </a:ext>
                    </a:extLst>
                  </a:tr>
                  <a:tr h="447170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Heterogenity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observed using DRMRA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0076444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GS-Y398F-APO form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2018.08.23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938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603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6130207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 in RELION-3.0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EMPIAR-10200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EMD-0144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191.5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0.814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1255(1-40)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1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2018.08.30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643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86856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51808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Denoising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from scratch get 6A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3.48/3.04A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(1-50)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4096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15213001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2018.11.08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469GB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  <a:p>
                          <a:pPr algn="ctr"/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1022-&gt;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 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368774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350</m:t>
                              </m:r>
                            </m:oMath>
                          </a14:m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0813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Apo_11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083699"/>
                      </a:ext>
                    </a:extLst>
                  </a:tr>
                  <a:tr h="777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2018.11.10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8TB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0.53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2600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(1-100)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0316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0452663"/>
                  </p:ext>
                </p:extLst>
              </p:nvPr>
            </p:nvGraphicFramePr>
            <p:xfrm>
              <a:off x="104526" y="404664"/>
              <a:ext cx="12087474" cy="589593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598986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2179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57797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904691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47290">
                      <a:extLst>
                        <a:ext uri="{9D8B030D-6E8A-4147-A177-3AD203B41FA5}">
                          <a16:colId xmlns:a16="http://schemas.microsoft.com/office/drawing/2014/main" val="1466644356"/>
                        </a:ext>
                      </a:extLst>
                    </a:gridCol>
                    <a:gridCol w="1004838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216024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108523">
                      <a:extLst>
                        <a:ext uri="{9D8B030D-6E8A-4147-A177-3AD203B41FA5}">
                          <a16:colId xmlns:a16="http://schemas.microsoft.com/office/drawing/2014/main" val="1645784766"/>
                        </a:ext>
                      </a:extLst>
                    </a:gridCol>
                    <a:gridCol w="187621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315208">
                      <a:extLst>
                        <a:ext uri="{9D8B030D-6E8A-4147-A177-3AD203B41FA5}">
                          <a16:colId xmlns:a16="http://schemas.microsoft.com/office/drawing/2014/main" val="289949662"/>
                        </a:ext>
                      </a:extLst>
                    </a:gridCol>
                    <a:gridCol w="1352546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051982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477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 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101111" r="-79186" b="-9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2477425"/>
                      </a:ext>
                    </a:extLst>
                  </a:tr>
                  <a:tr h="447170">
                    <a:tc gridSpan="1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Heterogenity</a:t>
                          </a:r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observed using DRMRA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007644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GS-Y398F-APO form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2018.08.23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938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603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4613020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 in RELION-3.0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5"/>
                            </a:rPr>
                            <a:t>EMPIAR-10200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6"/>
                            </a:rPr>
                            <a:t>EMD-0144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191.5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0.814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1255(1-40)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Scheres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Krios+Falcon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III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2018.08.30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643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533333" r="-79186" b="-4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24469790"/>
                      </a:ext>
                    </a:extLst>
                  </a:tr>
                  <a:tr h="5486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Denoising</a:t>
                          </a:r>
                          <a:r>
                            <a:rPr lang="en-US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from scratch get 6A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3.48/3.04A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(1-50)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633333" r="-79186" b="-3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152130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2018.11.08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469GB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2.18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(4096,4096)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</a:t>
                          </a:r>
                        </a:p>
                        <a:p>
                          <a:pPr algn="ctr"/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1022-&gt;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 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19457" t="-488889" r="-79186" b="-15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08139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Apo_11</a:t>
                          </a:r>
                          <a:endParaRPr lang="en-US" altLang="zh-TW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0836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Apoferritin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Krios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2018.11.10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8TB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altLang="zh-TW" dirty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0.53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2600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(1-100)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KpWu</a:t>
                          </a:r>
                          <a:endParaRPr lang="en-US" altLang="zh-TW" dirty="0" smtClean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US" altLang="zh-TW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0316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309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6197365"/>
                  </p:ext>
                </p:extLst>
              </p:nvPr>
            </p:nvGraphicFramePr>
            <p:xfrm>
              <a:off x="-1885" y="233367"/>
              <a:ext cx="12385378" cy="633145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638394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6176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61686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77908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00091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385880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53986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277133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186657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68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Brome Mosaic virus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"/>
                            </a:rPr>
                            <a:t>EMPIAR-10010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EMD-6000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(I)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(4096,3072)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424 (1-37)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35142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(420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420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Wah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Chiu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6694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T20S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4"/>
                            </a:rPr>
                            <a:t>EMPIAR-10025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5"/>
                            </a:rPr>
                            <a:t>EMD-6287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49955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(448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448</m:t>
                              </m:r>
                            </m:oMath>
                          </a14:m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Carragher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8772368"/>
                      </a:ext>
                    </a:extLst>
                  </a:tr>
                  <a:tr h="477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6"/>
                            </a:rPr>
                            <a:t>Tutorial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8.1GB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(440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44</m:t>
                              </m:r>
                            </m:oMath>
                          </a14:m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49410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TRPV1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7"/>
                            </a:rPr>
                            <a:t>EMPIAR-10059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8"/>
                            </a:rPr>
                            <a:t>EMD-8117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(C4)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1.2156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218805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(192,192)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Gao and Cheng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9"/>
                            </a:rPr>
                            <a:t>EMPIAR-10248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145.9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972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47309689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0"/>
                            </a:rPr>
                            <a:t>EMPIAR-10146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(1240, 1200)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6417876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alcohol dehydrogenase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1"/>
                            </a:rPr>
                            <a:t>EMPIAR-10249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2"/>
                            </a:rPr>
                            <a:t>EMD-0406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1153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Met-hemoglobin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3"/>
                            </a:rPr>
                            <a:t>EMPIAR-10250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4"/>
                            </a:rPr>
                            <a:t>EMD-0407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2.8~3.2A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1665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3566218"/>
                      </a:ext>
                    </a:extLst>
                  </a:tr>
                  <a:tr h="329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PKA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5"/>
                            </a:rPr>
                            <a:t>EMPIAR-10252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6"/>
                            </a:rPr>
                            <a:t>EMD-0409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4812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6197365"/>
                  </p:ext>
                </p:extLst>
              </p:nvPr>
            </p:nvGraphicFramePr>
            <p:xfrm>
              <a:off x="-1885" y="233367"/>
              <a:ext cx="12385378" cy="6331454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1638394">
                      <a:extLst>
                        <a:ext uri="{9D8B030D-6E8A-4147-A177-3AD203B41FA5}">
                          <a16:colId xmlns:a16="http://schemas.microsoft.com/office/drawing/2014/main" val="3938309560"/>
                        </a:ext>
                      </a:extLst>
                    </a:gridCol>
                    <a:gridCol w="1661764">
                      <a:extLst>
                        <a:ext uri="{9D8B030D-6E8A-4147-A177-3AD203B41FA5}">
                          <a16:colId xmlns:a16="http://schemas.microsoft.com/office/drawing/2014/main" val="2766650486"/>
                        </a:ext>
                      </a:extLst>
                    </a:gridCol>
                    <a:gridCol w="1616861">
                      <a:extLst>
                        <a:ext uri="{9D8B030D-6E8A-4147-A177-3AD203B41FA5}">
                          <a16:colId xmlns:a16="http://schemas.microsoft.com/office/drawing/2014/main" val="1524081374"/>
                        </a:ext>
                      </a:extLst>
                    </a:gridCol>
                    <a:gridCol w="1077908">
                      <a:extLst>
                        <a:ext uri="{9D8B030D-6E8A-4147-A177-3AD203B41FA5}">
                          <a16:colId xmlns:a16="http://schemas.microsoft.com/office/drawing/2014/main" val="1741319953"/>
                        </a:ext>
                      </a:extLst>
                    </a:gridCol>
                    <a:gridCol w="1000914">
                      <a:extLst>
                        <a:ext uri="{9D8B030D-6E8A-4147-A177-3AD203B41FA5}">
                          <a16:colId xmlns:a16="http://schemas.microsoft.com/office/drawing/2014/main" val="1713065835"/>
                        </a:ext>
                      </a:extLst>
                    </a:gridCol>
                    <a:gridCol w="1385880">
                      <a:extLst>
                        <a:ext uri="{9D8B030D-6E8A-4147-A177-3AD203B41FA5}">
                          <a16:colId xmlns:a16="http://schemas.microsoft.com/office/drawing/2014/main" val="3157691032"/>
                        </a:ext>
                      </a:extLst>
                    </a:gridCol>
                    <a:gridCol w="1539867">
                      <a:extLst>
                        <a:ext uri="{9D8B030D-6E8A-4147-A177-3AD203B41FA5}">
                          <a16:colId xmlns:a16="http://schemas.microsoft.com/office/drawing/2014/main" val="3463270677"/>
                        </a:ext>
                      </a:extLst>
                    </a:gridCol>
                    <a:gridCol w="1277133">
                      <a:extLst>
                        <a:ext uri="{9D8B030D-6E8A-4147-A177-3AD203B41FA5}">
                          <a16:colId xmlns:a16="http://schemas.microsoft.com/office/drawing/2014/main" val="1500611355"/>
                        </a:ext>
                      </a:extLst>
                    </a:gridCol>
                    <a:gridCol w="1186657">
                      <a:extLst>
                        <a:ext uri="{9D8B030D-6E8A-4147-A177-3AD203B41FA5}">
                          <a16:colId xmlns:a16="http://schemas.microsoft.com/office/drawing/2014/main" val="1509855573"/>
                        </a:ext>
                      </a:extLst>
                    </a:gridCol>
                  </a:tblGrid>
                  <a:tr h="585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Dataset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Res.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Pixel Size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Movie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Particles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1580007"/>
                      </a:ext>
                    </a:extLst>
                  </a:tr>
                  <a:tr h="68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Brome Mosaic virus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7"/>
                            </a:rPr>
                            <a:t>EMPIAR-10010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18"/>
                            </a:rPr>
                            <a:t>EMD-6000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(I)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(4096,3072)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424 (1-37)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96460" r="-93780" b="-7548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r>
                            <a:rPr kumimoji="0" lang="en-US" altLang="zh-TW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Wah</a:t>
                          </a: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Chiu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32074459"/>
                      </a:ext>
                    </a:extLst>
                  </a:tr>
                  <a:tr h="6694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T20S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0"/>
                            </a:rPr>
                            <a:t>EMPIAR-10025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1"/>
                            </a:rPr>
                            <a:t>EMD-6287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2.0TB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201818" r="-93780" b="-67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Carragher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877236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hlinkClick r:id="rId22"/>
                            </a:rPr>
                            <a:t>Tutorial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8.1GB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(D7)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(7420,7676)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0.6575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(1-38)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19"/>
                          <a:stretch>
                            <a:fillRect l="-779904" t="-368889" r="-93780" b="-7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CryoSparc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494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TRPV1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3"/>
                            </a:rPr>
                            <a:t>EMPIAR-10059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4"/>
                            </a:rPr>
                            <a:t>EMD-8117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93.8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2.95A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(C4)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(3838,3710)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1.2156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1200(1)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</a:p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218805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(192,192)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Gao and Cheng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9380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Apo-Ferritin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5"/>
                            </a:rPr>
                            <a:t>EMPIAR-10248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145.9 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1.54A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972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TIFF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Kato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4730968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6"/>
                            </a:rPr>
                            <a:t>EMPIAR-10146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5.6GB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(O)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(1240, 1200)</a:t>
                          </a:r>
                        </a:p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 (1-50)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CisTEM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641787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alcohol dehydrogenase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7"/>
                            </a:rPr>
                            <a:t>EMPIAR-10249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8"/>
                            </a:rPr>
                            <a:t>EMD-0406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(3710,3838)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  <a:p>
                          <a:pPr algn="ctr"/>
                          <a:endParaRPr lang="en-US" altLang="zh-TW" dirty="0" smtClean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1153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5373175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Met-hemoglobin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29"/>
                            </a:rPr>
                            <a:t>EMPIAR-10250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0"/>
                            </a:rPr>
                            <a:t>EMD-0407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2.8~3.2A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(C2)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algn="ctr"/>
                          <a:r>
                            <a:rPr lang="en-US" altLang="zh-TW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1665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35662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PKA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1"/>
                            </a:rPr>
                            <a:t>EMPIAR-10252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hlinkClick r:id="rId32"/>
                            </a:rPr>
                            <a:t>EMD-0409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5.5T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6A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(C1) 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(3710, 3838)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0.5585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4812 (1-44)</a:t>
                          </a: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MRC</a:t>
                          </a:r>
                          <a:endParaRPr lang="en-US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?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Lander</a:t>
                          </a:r>
                          <a:endParaRPr lang="en-US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31169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69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ASCEP</a:t>
            </a:r>
            <a:r>
              <a:rPr lang="en-US" altLang="zh-TW" dirty="0" smtClean="0"/>
              <a:t> with </a:t>
            </a:r>
            <a:r>
              <a:rPr lang="en-US" altLang="zh-TW" dirty="0" smtClean="0"/>
              <a:t>Scipion2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7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Enable Scipion2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ge</a:t>
            </a:r>
            <a:r>
              <a:rPr lang="en-US" altLang="zh-TW" dirty="0" err="1" smtClean="0"/>
              <a:t>dit</a:t>
            </a:r>
            <a:r>
              <a:rPr lang="en-US" altLang="zh-TW" dirty="0" smtClean="0"/>
              <a:t>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bashrc</a:t>
            </a:r>
            <a:endParaRPr lang="en-US" altLang="zh-TW" dirty="0"/>
          </a:p>
          <a:p>
            <a:pPr lvl="1"/>
            <a:r>
              <a:rPr lang="en-US" altLang="zh-TW" dirty="0" smtClean="0"/>
              <a:t>Add export PATH=/home/</a:t>
            </a:r>
            <a:r>
              <a:rPr lang="en-US" altLang="zh-TW" dirty="0" err="1" smtClean="0"/>
              <a:t>tlchen</a:t>
            </a:r>
            <a:r>
              <a:rPr lang="en-US" altLang="zh-TW" dirty="0" smtClean="0"/>
              <a:t>/scipion2/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:$PATH to the end the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source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bashrc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mv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scipion.conf</a:t>
            </a:r>
            <a:r>
              <a:rPr lang="en-US" altLang="zh-TW" dirty="0" smtClean="0"/>
              <a:t> </a:t>
            </a:r>
            <a:r>
              <a:rPr lang="en-US" altLang="zh-TW" dirty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/scipion1.conf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scipion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Press any key other than Enter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gedit</a:t>
            </a:r>
            <a:r>
              <a:rPr lang="en-US" altLang="zh-TW" dirty="0" smtClean="0"/>
              <a:t>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scipion.conf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mkdir</a:t>
            </a:r>
            <a:r>
              <a:rPr lang="en-US" altLang="zh-TW" dirty="0" smtClean="0"/>
              <a:t> </a:t>
            </a:r>
            <a:r>
              <a:rPr lang="en-US" altLang="zh-TW" dirty="0" smtClean="0"/>
              <a:t>~/</a:t>
            </a:r>
            <a:r>
              <a:rPr lang="en-US" altLang="zh-TW" dirty="0" err="1" smtClean="0"/>
              <a:t>ssd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3754267"/>
            <a:ext cx="5064422" cy="26020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40216" y="3852218"/>
            <a:ext cx="147966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30752" y="6004115"/>
            <a:ext cx="2789130" cy="352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2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 to Scipion1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ge</a:t>
            </a:r>
            <a:r>
              <a:rPr lang="en-US" altLang="zh-TW" dirty="0" err="1" smtClean="0"/>
              <a:t>dit</a:t>
            </a:r>
            <a:r>
              <a:rPr lang="en-US" altLang="zh-TW" dirty="0" smtClean="0"/>
              <a:t>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bashrc</a:t>
            </a:r>
            <a:endParaRPr lang="en-US" altLang="zh-TW" dirty="0"/>
          </a:p>
          <a:p>
            <a:pPr lvl="1"/>
            <a:r>
              <a:rPr lang="en-US" altLang="zh-TW" dirty="0" smtClean="0"/>
              <a:t>Comment out </a:t>
            </a:r>
            <a:r>
              <a:rPr lang="en-US" altLang="zh-TW" dirty="0" smtClean="0"/>
              <a:t>export PATH=/home/</a:t>
            </a:r>
            <a:r>
              <a:rPr lang="en-US" altLang="zh-TW" dirty="0" err="1" smtClean="0"/>
              <a:t>tlchen</a:t>
            </a:r>
            <a:r>
              <a:rPr lang="en-US" altLang="zh-TW" dirty="0" smtClean="0"/>
              <a:t>/scipion2/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:$</a:t>
            </a:r>
            <a:r>
              <a:rPr lang="en-US" altLang="zh-TW" dirty="0" smtClean="0"/>
              <a:t>PATH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source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bashrc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mv 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scipion.conf</a:t>
            </a:r>
            <a:r>
              <a:rPr lang="en-US" altLang="zh-TW" dirty="0" smtClean="0"/>
              <a:t> </a:t>
            </a:r>
            <a:r>
              <a:rPr lang="en-US" altLang="zh-TW" dirty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/scipion2.conf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mv </a:t>
            </a:r>
            <a:r>
              <a:rPr lang="en-US" altLang="zh-TW" dirty="0" smtClean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/scipion1.conf </a:t>
            </a:r>
            <a:r>
              <a:rPr lang="en-US" altLang="zh-TW" dirty="0"/>
              <a:t>~/.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scipion.conf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14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804317"/>
            <a:ext cx="7172325" cy="53149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直接在指令視窗打 </a:t>
            </a:r>
            <a:r>
              <a:rPr lang="en-US" altLang="zh-TW" dirty="0" err="1"/>
              <a:t>scipion</a:t>
            </a:r>
            <a:r>
              <a:rPr lang="en-US" altLang="zh-TW" dirty="0"/>
              <a:t> </a:t>
            </a:r>
            <a:r>
              <a:rPr lang="zh-TW" altLang="en-US" dirty="0"/>
              <a:t>即可開啟</a:t>
            </a:r>
            <a:r>
              <a:rPr lang="en-US" altLang="zh-TW" dirty="0"/>
              <a:t>~~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 Project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79776" y="3140968"/>
            <a:ext cx="147966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583832" y="5013176"/>
            <a:ext cx="33843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482160" y="1173415"/>
            <a:ext cx="358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需要重新開啟</a:t>
            </a:r>
            <a:r>
              <a:rPr lang="en-US" altLang="zh-TW" dirty="0" err="1" smtClean="0">
                <a:solidFill>
                  <a:srgbClr val="0070C0"/>
                </a:solidFill>
              </a:rPr>
              <a:t>scipion</a:t>
            </a:r>
            <a:r>
              <a:rPr lang="zh-TW" altLang="en-US" dirty="0" smtClean="0">
                <a:solidFill>
                  <a:srgbClr val="0070C0"/>
                </a:solidFill>
              </a:rPr>
              <a:t>才會看的到</a:t>
            </a:r>
            <a:r>
              <a:rPr lang="en-US" altLang="zh-TW" dirty="0" smtClean="0">
                <a:solidFill>
                  <a:srgbClr val="0070C0"/>
                </a:solidFill>
              </a:rPr>
              <a:t>import</a:t>
            </a:r>
            <a:r>
              <a:rPr lang="zh-TW" altLang="en-US" dirty="0" smtClean="0">
                <a:solidFill>
                  <a:srgbClr val="0070C0"/>
                </a:solidFill>
              </a:rPr>
              <a:t>的</a:t>
            </a:r>
            <a:r>
              <a:rPr lang="en-US" altLang="zh-TW" dirty="0" smtClean="0">
                <a:solidFill>
                  <a:srgbClr val="0070C0"/>
                </a:solidFill>
              </a:rPr>
              <a:t>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20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1424" y="1338624"/>
            <a:ext cx="9163119" cy="47365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Usage of Sever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Data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ASCEP with Scipion2</a:t>
            </a:r>
          </a:p>
          <a:p>
            <a:pPr lvl="1"/>
            <a:r>
              <a:rPr lang="en-US" altLang="zh-TW" sz="2000" dirty="0"/>
              <a:t>Workflow and IO</a:t>
            </a:r>
          </a:p>
          <a:p>
            <a:pPr lvl="1"/>
            <a:r>
              <a:rPr lang="en-US" altLang="zh-TW" sz="2000" dirty="0" smtClean="0"/>
              <a:t>Basic Usage</a:t>
            </a:r>
          </a:p>
          <a:p>
            <a:pPr lvl="1"/>
            <a:r>
              <a:rPr lang="en-US" altLang="zh-TW" sz="2000" dirty="0" smtClean="0"/>
              <a:t>Consensus and Validation protocols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Model building</a:t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dirty="0" smtClean="0"/>
              <a:t> </a:t>
            </a:r>
            <a:r>
              <a:rPr lang="en-US" altLang="zh-TW" dirty="0" smtClean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7022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Import/Export workflow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0222" y="1327616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62" y="2295293"/>
            <a:ext cx="4443153" cy="3326456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711154" y="3174553"/>
            <a:ext cx="266008" cy="164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1980" y="3327430"/>
            <a:ext cx="16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按下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Create Project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446" y="2140479"/>
            <a:ext cx="3740033" cy="113894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21064607" flipV="1">
            <a:off x="1884178" y="2907998"/>
            <a:ext cx="2565167" cy="147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59" y="3789095"/>
            <a:ext cx="5390440" cy="2919822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708371" y="3174553"/>
            <a:ext cx="157942" cy="6145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66313" y="3353012"/>
            <a:ext cx="358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按下</a:t>
            </a:r>
            <a:r>
              <a:rPr lang="en-US" altLang="zh-TW" dirty="0" smtClean="0">
                <a:solidFill>
                  <a:srgbClr val="0070C0"/>
                </a:solidFill>
              </a:rPr>
              <a:t>Create</a:t>
            </a:r>
            <a:r>
              <a:rPr lang="zh-TW" altLang="en-US" dirty="0" smtClean="0">
                <a:solidFill>
                  <a:srgbClr val="0070C0"/>
                </a:solidFill>
              </a:rPr>
              <a:t>，就會出現操作介面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9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/home/</a:t>
            </a:r>
            <a:r>
              <a:rPr lang="en-US" altLang="zh-TW" dirty="0" err="1" smtClean="0"/>
              <a:t>tlchen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scipion_sinica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model_building.json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Import/Export workflow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72816"/>
            <a:ext cx="6649392" cy="28733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83432" y="2780928"/>
            <a:ext cx="1087016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44" y="4221088"/>
            <a:ext cx="6842943" cy="21695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711718" y="5305882"/>
            <a:ext cx="704762" cy="139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8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workflow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http://workflows.scipion.i2pc.es/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911578"/>
            <a:ext cx="9181127" cy="43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Upload workflow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pic>
        <p:nvPicPr>
          <p:cNvPr id="1026" name="Picture 2" descr="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42395"/>
            <a:ext cx="8572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Import/Export metadata/binaries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05" y="1342395"/>
            <a:ext cx="8896631" cy="41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Now we should have</a:t>
            </a:r>
            <a:r>
              <a:rPr lang="zh-TW" altLang="en-US" dirty="0" smtClean="0"/>
              <a:t> </a:t>
            </a:r>
            <a:r>
              <a:rPr lang="en-US" altLang="zh-TW" dirty="0" smtClean="0"/>
              <a:t>2 projects in scipion2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Image_proceesing</a:t>
            </a:r>
            <a:r>
              <a:rPr lang="en-US" altLang="zh-TW" dirty="0" smtClean="0"/>
              <a:t> (Full project)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Model_building</a:t>
            </a:r>
            <a:r>
              <a:rPr lang="en-US" altLang="zh-TW" dirty="0" smtClean="0"/>
              <a:t> (workflow)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105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/>
              <a:t>Basic Usage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1" y="670714"/>
            <a:ext cx="9544231" cy="51648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3852" y="1346664"/>
            <a:ext cx="1445028" cy="43808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27069" y="1338350"/>
            <a:ext cx="8099203" cy="290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27069" y="4438996"/>
            <a:ext cx="8099203" cy="14879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3092" y="1990899"/>
            <a:ext cx="461665" cy="1604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指令區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15047" y="977332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執行區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706793" y="4755464"/>
            <a:ext cx="126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說明區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 rot="10800000">
            <a:off x="10626272" y="4247805"/>
            <a:ext cx="446281" cy="19119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065460" y="4158735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7030A0"/>
                </a:solidFill>
              </a:rPr>
              <a:t>查看結果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23792" y="129566"/>
            <a:ext cx="38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Open </a:t>
            </a:r>
            <a:r>
              <a:rPr lang="en-US" altLang="zh-TW" dirty="0" err="1" smtClean="0"/>
              <a:t>image_processing</a:t>
            </a:r>
            <a:r>
              <a:rPr lang="en-US" altLang="zh-TW" dirty="0" smtClean="0"/>
              <a:t> 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6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343503" y="1618473"/>
            <a:ext cx="247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如果進到操作介面是凌亂的情況，或者需要對流程做整理，點選此圖，程式會自行整理順序。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1" y="1157118"/>
            <a:ext cx="8709423" cy="472214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666019" y="1726539"/>
            <a:ext cx="191192" cy="19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8944494" y="1822136"/>
            <a:ext cx="3990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256240" y="519975"/>
            <a:ext cx="247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可切換</a:t>
            </a:r>
            <a:r>
              <a:rPr lang="zh-TW" altLang="en-US" dirty="0">
                <a:solidFill>
                  <a:schemeClr val="accent2"/>
                </a:solidFill>
              </a:rPr>
              <a:t>模式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8824652" y="889307"/>
            <a:ext cx="119842" cy="729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786861" y="1611745"/>
            <a:ext cx="2759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框框的顏色分為四種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>
                <a:solidFill>
                  <a:srgbClr val="75DBFF"/>
                </a:solidFill>
              </a:rPr>
              <a:t>藍色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代表只儲存操作指令，並未執行。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>
                <a:solidFill>
                  <a:srgbClr val="92D050"/>
                </a:solidFill>
              </a:rPr>
              <a:t>綠色</a:t>
            </a:r>
            <a:r>
              <a:rPr lang="en-US" altLang="zh-TW" dirty="0" smtClean="0"/>
              <a:t>:</a:t>
            </a:r>
            <a:r>
              <a:rPr lang="zh-TW" altLang="en-US" dirty="0"/>
              <a:t>指令</a:t>
            </a:r>
            <a:r>
              <a:rPr lang="zh-TW" altLang="en-US" dirty="0" smtClean="0"/>
              <a:t>執行完。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>
                <a:solidFill>
                  <a:srgbClr val="FFC000"/>
                </a:solidFill>
              </a:rPr>
              <a:t>黃色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指令執行中。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淡黃色</a:t>
            </a:r>
            <a:r>
              <a:rPr lang="en-US" altLang="zh-TW" dirty="0" smtClean="0"/>
              <a:t>:</a:t>
            </a:r>
            <a:r>
              <a:rPr lang="zh-TW" altLang="en-US" dirty="0" smtClean="0"/>
              <a:t>指令執行結束，還可以點進去繼續執行，</a:t>
            </a:r>
            <a:endParaRPr lang="en-US" altLang="zh-TW" dirty="0" smtClean="0"/>
          </a:p>
          <a:p>
            <a:r>
              <a:rPr lang="zh-TW" altLang="en-US" dirty="0" smtClean="0"/>
              <a:t>但底下有接其他指令不可再執行會出現錯誤。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>
                <a:solidFill>
                  <a:srgbClr val="FF0000"/>
                </a:solidFill>
              </a:rPr>
              <a:t>紅色</a:t>
            </a:r>
            <a:r>
              <a:rPr lang="en-US" altLang="zh-TW" dirty="0" smtClean="0"/>
              <a:t>:</a:t>
            </a:r>
            <a:r>
              <a:rPr lang="zh-TW" altLang="en-US" dirty="0"/>
              <a:t>出現</a:t>
            </a:r>
            <a:r>
              <a:rPr lang="zh-TW" altLang="en-US" dirty="0" smtClean="0"/>
              <a:t>錯誤。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" y="1338350"/>
            <a:ext cx="7991895" cy="43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Usage of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01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9" t="507" r="99" b="169"/>
          <a:stretch/>
        </p:blipFill>
        <p:spPr>
          <a:xfrm>
            <a:off x="211417" y="1010028"/>
            <a:ext cx="8384668" cy="48867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40431" y="1488393"/>
            <a:ext cx="30897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點選框框</a:t>
            </a:r>
            <a:r>
              <a:rPr lang="zh-TW" altLang="en-US" dirty="0"/>
              <a:t>，按下滑鼠右鍵，會出現一排的</a:t>
            </a:r>
            <a:r>
              <a:rPr lang="zh-TW" altLang="en-US" dirty="0" smtClean="0"/>
              <a:t>選項，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會出現指令操作</a:t>
            </a:r>
            <a:endParaRPr lang="en-US" altLang="zh-TW" dirty="0"/>
          </a:p>
          <a:p>
            <a:pPr marL="342900" indent="-342900">
              <a:buAutoNum type="arabicPeriod" startAt="2"/>
            </a:pPr>
            <a:r>
              <a:rPr lang="zh-TW" altLang="en-US" dirty="0" smtClean="0"/>
              <a:t>  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     :</a:t>
            </a:r>
            <a:r>
              <a:rPr lang="zh-TW" altLang="en-US" dirty="0" smtClean="0"/>
              <a:t>複製此次的指令操作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刪除此次操作，但有</a:t>
            </a:r>
            <a:r>
              <a:rPr lang="zh-TW" altLang="en-US" dirty="0"/>
              <a:t>連接</a:t>
            </a:r>
            <a:r>
              <a:rPr lang="zh-TW" altLang="en-US" dirty="0" smtClean="0"/>
              <a:t>下一步，則無法刪除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此次操作所存的檔案位置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r>
              <a:rPr lang="zh-TW" altLang="en-US" dirty="0"/>
              <a:t> </a:t>
            </a:r>
            <a:r>
              <a:rPr lang="zh-TW" altLang="en-US" dirty="0" smtClean="0"/>
              <a:t>         </a:t>
            </a:r>
            <a:r>
              <a:rPr lang="en-US" altLang="zh-TW" dirty="0" smtClean="0"/>
              <a:t>:</a:t>
            </a:r>
            <a:r>
              <a:rPr lang="zh-TW" altLang="en-US" dirty="0" smtClean="0"/>
              <a:t>停止此操作，只有在運行中的指令才會出現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其他比較少使用就不介紹，但是可以去玩玩看。</a:t>
            </a:r>
            <a:endParaRPr lang="en-US" altLang="zh-TW" dirty="0" smtClean="0"/>
          </a:p>
          <a:p>
            <a:pPr marL="342900" indent="-342900">
              <a:buAutoNum type="arabicPeriod" startAt="2"/>
            </a:pP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60" y="4327717"/>
            <a:ext cx="598628" cy="2258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959" y="2149835"/>
            <a:ext cx="510994" cy="2022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959" y="2427314"/>
            <a:ext cx="598628" cy="220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742" y="3782289"/>
            <a:ext cx="734762" cy="20422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386" y="2969770"/>
            <a:ext cx="626201" cy="1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3" y="856210"/>
            <a:ext cx="8991150" cy="487957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819327" y="789708"/>
            <a:ext cx="1130530" cy="132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49857" y="282632"/>
            <a:ext cx="388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點選其中一個框框，在說明區會出現該指令的說明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268690" y="1550323"/>
            <a:ext cx="2352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1.Summary:</a:t>
            </a:r>
          </a:p>
          <a:p>
            <a:r>
              <a:rPr lang="zh-TW" altLang="en-US" dirty="0" smtClean="0"/>
              <a:t>該指令輸入及輸入的資料訊息。</a:t>
            </a:r>
            <a:endParaRPr lang="en-US" altLang="zh-TW" dirty="0" smtClean="0"/>
          </a:p>
          <a:p>
            <a:r>
              <a:rPr lang="en-US" altLang="zh-TW" dirty="0" smtClean="0"/>
              <a:t>2.Method :</a:t>
            </a:r>
            <a:r>
              <a:rPr lang="zh-TW" altLang="en-US" dirty="0" smtClean="0"/>
              <a:t>方法說明及</a:t>
            </a:r>
            <a:r>
              <a:rPr lang="en-US" altLang="zh-TW" dirty="0" smtClean="0"/>
              <a:t>references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3.Output Log: </a:t>
            </a:r>
            <a:r>
              <a:rPr lang="zh-TW" altLang="en-US" dirty="0" smtClean="0"/>
              <a:t>程式執行過程。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025833" y="4527417"/>
                <a:ext cx="826285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以此圖為例，我們可以看到這個指令的</a:t>
                </a:r>
                <a:endParaRPr lang="en-US" altLang="zh-TW" dirty="0" smtClean="0">
                  <a:solidFill>
                    <a:srgbClr val="0070C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輸入資料是 </a:t>
                </a:r>
                <a:r>
                  <a:rPr lang="en-US" altLang="zh-TW" dirty="0" err="1" smtClean="0">
                    <a:solidFill>
                      <a:srgbClr val="0070C0"/>
                    </a:solidFill>
                  </a:rPr>
                  <a:t>outputMovies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15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筆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資料，影像大小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1950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950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16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張影像，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pixel size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為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3.54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。</a:t>
                </a:r>
                <a:endParaRPr lang="en-US" altLang="zh-TW" dirty="0" smtClean="0">
                  <a:solidFill>
                    <a:srgbClr val="0070C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0070C0"/>
                    </a:solidFill>
                  </a:rPr>
                  <a:t>輸出資料是 </a:t>
                </a:r>
                <a:r>
                  <a:rPr lang="en-US" altLang="zh-TW" dirty="0" err="1" smtClean="0">
                    <a:solidFill>
                      <a:srgbClr val="0070C0"/>
                    </a:solidFill>
                  </a:rPr>
                  <a:t>outputmicographs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，有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15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筆資料，影像大小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1950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950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，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 pixel size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為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3.54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。</a:t>
                </a:r>
                <a:endParaRPr lang="en-US" altLang="zh-TW" dirty="0">
                  <a:solidFill>
                    <a:srgbClr val="0070C0"/>
                  </a:solidFill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33" y="4527417"/>
                <a:ext cx="8262851" cy="2031325"/>
              </a:xfrm>
              <a:prstGeom prst="rect">
                <a:avLst/>
              </a:prstGeom>
              <a:blipFill>
                <a:blip r:embed="rId3"/>
                <a:stretch>
                  <a:fillRect l="-590" t="-1502" r="-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288473" y="3740727"/>
            <a:ext cx="6301047" cy="698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7" y="185873"/>
            <a:ext cx="8032749" cy="43559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4650221"/>
            <a:ext cx="6925733" cy="19627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92436" y="2248507"/>
            <a:ext cx="320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錯誤情況判斷查閱說明區</a:t>
            </a:r>
            <a:r>
              <a:rPr lang="zh-TW" altLang="en-US" dirty="0"/>
              <a:t> </a:t>
            </a:r>
            <a:r>
              <a:rPr lang="en-US" altLang="zh-TW" dirty="0" smtClean="0"/>
              <a:t>Output Log </a:t>
            </a:r>
            <a:r>
              <a:rPr lang="en-US" altLang="zh-TW" dirty="0" smtClean="0">
                <a:sym typeface="Wingdings" panose="05000000000000000000" pitchFamily="2" charset="2"/>
              </a:rPr>
              <a:t>run </a:t>
            </a:r>
            <a:r>
              <a:rPr lang="en-US" altLang="zh-TW" dirty="0" err="1" smtClean="0">
                <a:sym typeface="Wingdings" panose="05000000000000000000" pitchFamily="2" charset="2"/>
              </a:rPr>
              <a:t>stdout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若沒有出現紅字，有可能是執行到一半斷掉，重新執行即可。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>
                <a:sym typeface="Wingdings" panose="05000000000000000000" pitchFamily="2" charset="2"/>
              </a:rPr>
              <a:t>若</a:t>
            </a:r>
            <a:r>
              <a:rPr lang="zh-TW" altLang="en-US" dirty="0" smtClean="0">
                <a:sym typeface="Wingdings" panose="05000000000000000000" pitchFamily="2" charset="2"/>
              </a:rPr>
              <a:t>出現紅字，先改放入參數，再重新執行，或者選擇其他指令執行</a:t>
            </a:r>
            <a:r>
              <a:rPr lang="en-US" altLang="zh-TW" dirty="0" smtClean="0">
                <a:sym typeface="Wingdings" panose="05000000000000000000" pitchFamily="2" charset="2"/>
              </a:rPr>
              <a:t>!!!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777347" y="5446942"/>
            <a:ext cx="20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error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22175" y="3760124"/>
            <a:ext cx="20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執行</a:t>
            </a:r>
            <a:r>
              <a:rPr lang="zh-TW" altLang="en-US" dirty="0" smtClean="0">
                <a:solidFill>
                  <a:srgbClr val="0070C0"/>
                </a:solidFill>
              </a:rPr>
              <a:t>到一半斷掉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0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84" y="2304409"/>
            <a:ext cx="2171700" cy="36004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45" y="488681"/>
            <a:ext cx="5495898" cy="57925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Imports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3197828" y="3849778"/>
            <a:ext cx="698269" cy="174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181491" y="3480446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921262" y="3937062"/>
            <a:ext cx="39214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1340" y="3480446"/>
            <a:ext cx="88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依照資料選擇輸入方式</a:t>
            </a:r>
            <a:endParaRPr lang="zh-TW" altLang="en-US" dirty="0">
              <a:solidFill>
                <a:srgbClr val="00206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8855549" y="2949064"/>
            <a:ext cx="1014152" cy="83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855549" y="3186834"/>
            <a:ext cx="101415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906977" y="2776685"/>
            <a:ext cx="18371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1.</a:t>
            </a:r>
            <a:r>
              <a:rPr lang="zh-TW" altLang="en-US" dirty="0" smtClean="0">
                <a:solidFill>
                  <a:srgbClr val="00B0F0"/>
                </a:solidFill>
              </a:rPr>
              <a:t>資料檔案位置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011423" y="3125510"/>
            <a:ext cx="183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2.</a:t>
            </a:r>
            <a:r>
              <a:rPr lang="zh-TW" altLang="en-US" dirty="0" smtClean="0">
                <a:solidFill>
                  <a:srgbClr val="0070C0"/>
                </a:solidFill>
              </a:rPr>
              <a:t>資料名稱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 smtClean="0">
                <a:solidFill>
                  <a:srgbClr val="0070C0"/>
                </a:solidFill>
              </a:rPr>
              <a:t>*</a:t>
            </a:r>
            <a:r>
              <a:rPr lang="en-US" altLang="zh-TW" dirty="0" smtClean="0">
                <a:solidFill>
                  <a:srgbClr val="0070C0"/>
                </a:solidFill>
              </a:rPr>
              <a:t>.</a:t>
            </a:r>
            <a:r>
              <a:rPr lang="en-US" altLang="zh-TW" dirty="0" err="1" smtClean="0">
                <a:solidFill>
                  <a:srgbClr val="0070C0"/>
                </a:solidFill>
              </a:rPr>
              <a:t>mrc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>
                <a:solidFill>
                  <a:srgbClr val="0070C0"/>
                </a:solidFill>
              </a:rPr>
              <a:t>代表讀取所有的 </a:t>
            </a:r>
            <a:r>
              <a:rPr lang="en-US" altLang="zh-TW" dirty="0" smtClean="0">
                <a:solidFill>
                  <a:srgbClr val="0070C0"/>
                </a:solidFill>
              </a:rPr>
              <a:t>.</a:t>
            </a:r>
            <a:r>
              <a:rPr lang="en-US" altLang="zh-TW" dirty="0" err="1" smtClean="0">
                <a:solidFill>
                  <a:srgbClr val="0070C0"/>
                </a:solidFill>
              </a:rPr>
              <a:t>mrc</a:t>
            </a:r>
            <a:r>
              <a:rPr lang="zh-TW" altLang="en-US" dirty="0">
                <a:solidFill>
                  <a:srgbClr val="0070C0"/>
                </a:solidFill>
              </a:rPr>
              <a:t>檔</a:t>
            </a:r>
          </a:p>
        </p:txBody>
      </p:sp>
      <p:sp>
        <p:nvSpPr>
          <p:cNvPr id="19" name="矩形 18"/>
          <p:cNvSpPr/>
          <p:nvPr/>
        </p:nvSpPr>
        <p:spPr>
          <a:xfrm>
            <a:off x="4061743" y="3316035"/>
            <a:ext cx="5478087" cy="198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9611874" y="4104634"/>
            <a:ext cx="590205" cy="243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976661" y="2204518"/>
            <a:ext cx="12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填寫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8570422" y="6221929"/>
            <a:ext cx="10259" cy="1884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908164" y="6273225"/>
            <a:ext cx="42200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Save </a:t>
            </a:r>
            <a:r>
              <a:rPr lang="zh-TW" altLang="en-US" sz="1600" dirty="0" smtClean="0">
                <a:solidFill>
                  <a:srgbClr val="0070C0"/>
                </a:solidFill>
              </a:rPr>
              <a:t>只會儲存輸入的訊息，並不會執行，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r>
              <a:rPr lang="en-US" altLang="zh-TW" sz="1600" dirty="0" smtClean="0">
                <a:solidFill>
                  <a:srgbClr val="0070C0"/>
                </a:solidFill>
              </a:rPr>
              <a:t>Execute </a:t>
            </a:r>
            <a:r>
              <a:rPr lang="zh-TW" altLang="en-US" sz="1600" dirty="0" smtClean="0">
                <a:solidFill>
                  <a:srgbClr val="0070C0"/>
                </a:solidFill>
              </a:rPr>
              <a:t>會儲存及執行此步驟。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869701" y="5670423"/>
            <a:ext cx="19637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3.</a:t>
            </a:r>
            <a:r>
              <a:rPr lang="zh-TW" altLang="en-US" dirty="0" smtClean="0">
                <a:solidFill>
                  <a:srgbClr val="002060"/>
                </a:solidFill>
              </a:rPr>
              <a:t>按下</a:t>
            </a:r>
            <a:r>
              <a:rPr lang="en-US" altLang="zh-TW" dirty="0" smtClean="0">
                <a:solidFill>
                  <a:srgbClr val="002060"/>
                </a:solidFill>
              </a:rPr>
              <a:t>Execute </a:t>
            </a:r>
            <a:r>
              <a:rPr lang="zh-TW" altLang="en-US" dirty="0" smtClean="0">
                <a:solidFill>
                  <a:srgbClr val="002060"/>
                </a:solidFill>
              </a:rPr>
              <a:t>，  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執行此過程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544902" y="5845613"/>
            <a:ext cx="1724632" cy="3899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下箭號 30"/>
          <p:cNvSpPr/>
          <p:nvPr/>
        </p:nvSpPr>
        <p:spPr>
          <a:xfrm>
            <a:off x="10724246" y="156069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 rot="5400000">
            <a:off x="9459165" y="5867307"/>
            <a:ext cx="236937" cy="47068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十邊形 34"/>
          <p:cNvSpPr/>
          <p:nvPr/>
        </p:nvSpPr>
        <p:spPr>
          <a:xfrm>
            <a:off x="3188098" y="310753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十邊形 35"/>
          <p:cNvSpPr/>
          <p:nvPr/>
        </p:nvSpPr>
        <p:spPr>
          <a:xfrm>
            <a:off x="9744854" y="175182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十邊形 27"/>
          <p:cNvSpPr/>
          <p:nvPr/>
        </p:nvSpPr>
        <p:spPr>
          <a:xfrm>
            <a:off x="9261263" y="55761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42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" y="1438578"/>
            <a:ext cx="6161593" cy="45301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86" y="736923"/>
            <a:ext cx="4616204" cy="3642563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2494" y="171987"/>
            <a:ext cx="10058400" cy="934514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查看執行結果</a:t>
            </a:r>
            <a:endParaRPr lang="zh-TW" altLang="en-US" sz="4800" dirty="0"/>
          </a:p>
        </p:txBody>
      </p:sp>
      <p:sp>
        <p:nvSpPr>
          <p:cNvPr id="10" name="上彎箭號 9"/>
          <p:cNvSpPr/>
          <p:nvPr/>
        </p:nvSpPr>
        <p:spPr>
          <a:xfrm>
            <a:off x="6446393" y="4099031"/>
            <a:ext cx="498762" cy="423949"/>
          </a:xfrm>
          <a:prstGeom prst="bentUpArrow">
            <a:avLst>
              <a:gd name="adj1" fmla="val 24129"/>
              <a:gd name="adj2" fmla="val 25000"/>
              <a:gd name="adj3" fmla="val 43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上彎箭號 13"/>
          <p:cNvSpPr/>
          <p:nvPr/>
        </p:nvSpPr>
        <p:spPr>
          <a:xfrm rot="5400000">
            <a:off x="3939703" y="3307688"/>
            <a:ext cx="1560928" cy="1041400"/>
          </a:xfrm>
          <a:prstGeom prst="bentUpArrow">
            <a:avLst>
              <a:gd name="adj1" fmla="val 5028"/>
              <a:gd name="adj2" fmla="val 7100"/>
              <a:gd name="adj3" fmla="val 12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046400" y="4753878"/>
            <a:ext cx="2133600" cy="194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123119" y="4950871"/>
            <a:ext cx="675614" cy="264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由這裡可知共有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15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個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movie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每個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movie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有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16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張影像，</a:t>
                </a:r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r>
                  <a:rPr lang="zh-TW" altLang="en-US" dirty="0" smtClean="0">
                    <a:solidFill>
                      <a:srgbClr val="FF0000"/>
                    </a:solidFill>
                  </a:rPr>
                  <a:t>影像大小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950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1960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556" y="5268779"/>
                <a:ext cx="3315855" cy="923330"/>
              </a:xfrm>
              <a:prstGeom prst="rect">
                <a:avLst/>
              </a:prstGeom>
              <a:blipFill>
                <a:blip r:embed="rId4"/>
                <a:stretch>
                  <a:fillRect l="-1471" t="-3289" r="-184" b="-9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十邊形 19"/>
          <p:cNvSpPr/>
          <p:nvPr/>
        </p:nvSpPr>
        <p:spPr>
          <a:xfrm>
            <a:off x="2983518" y="241182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618826" y="2578330"/>
            <a:ext cx="1204512" cy="370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十邊形 22"/>
          <p:cNvSpPr/>
          <p:nvPr/>
        </p:nvSpPr>
        <p:spPr>
          <a:xfrm>
            <a:off x="5285299" y="3899887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732121" y="2883035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88297" y="4528227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15" y="2353305"/>
            <a:ext cx="2638114" cy="27794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67542" y="1593122"/>
            <a:ext cx="3932804" cy="18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10003598" y="1879600"/>
            <a:ext cx="270933" cy="473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9800346" y="1278467"/>
            <a:ext cx="219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點兩下會出現單張影像的圖像。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6" name="十邊形 25"/>
          <p:cNvSpPr/>
          <p:nvPr/>
        </p:nvSpPr>
        <p:spPr>
          <a:xfrm>
            <a:off x="9610808" y="943338"/>
            <a:ext cx="392790" cy="398288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7" y="1616126"/>
            <a:ext cx="2261717" cy="3884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92" y="1713860"/>
            <a:ext cx="4799476" cy="49988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108"/>
          <a:stretch/>
        </p:blipFill>
        <p:spPr>
          <a:xfrm>
            <a:off x="8278575" y="537324"/>
            <a:ext cx="3743464" cy="33429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06" y="3368040"/>
            <a:ext cx="4005706" cy="2918700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4903" y="373796"/>
            <a:ext cx="10058400" cy="609493"/>
          </a:xfrm>
        </p:spPr>
        <p:txBody>
          <a:bodyPr/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1514315" y="4476408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52386" y="255552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十邊形 13"/>
          <p:cNvSpPr/>
          <p:nvPr/>
        </p:nvSpPr>
        <p:spPr>
          <a:xfrm>
            <a:off x="2497455" y="505899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43" y="5263029"/>
            <a:ext cx="180975" cy="19050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 rot="16200000">
            <a:off x="3175329" y="5189538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3812" y="517361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8" name="十邊形 17"/>
          <p:cNvSpPr/>
          <p:nvPr/>
        </p:nvSpPr>
        <p:spPr>
          <a:xfrm>
            <a:off x="4562766" y="6258633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10800000">
            <a:off x="5119441" y="628674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5629652" y="4161418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十邊形 20"/>
          <p:cNvSpPr/>
          <p:nvPr/>
        </p:nvSpPr>
        <p:spPr>
          <a:xfrm>
            <a:off x="8783206" y="53923"/>
            <a:ext cx="347285" cy="35772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/>
          <a:srcRect l="65403"/>
          <a:stretch/>
        </p:blipFill>
        <p:spPr>
          <a:xfrm>
            <a:off x="5288719" y="1256922"/>
            <a:ext cx="424335" cy="45693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135222" y="-16190"/>
            <a:ext cx="1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圈選</a:t>
            </a:r>
            <a:r>
              <a:rPr lang="zh-TW" altLang="en-US" dirty="0">
                <a:solidFill>
                  <a:srgbClr val="002060"/>
                </a:solidFill>
              </a:rPr>
              <a:t>工具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34107" r="34379"/>
          <a:stretch/>
        </p:blipFill>
        <p:spPr>
          <a:xfrm>
            <a:off x="5305093" y="758177"/>
            <a:ext cx="385795" cy="4560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690888" y="332034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的標示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/>
          <a:srcRect t="-3933" r="65153"/>
          <a:stretch/>
        </p:blipFill>
        <p:spPr>
          <a:xfrm>
            <a:off x="5305093" y="312917"/>
            <a:ext cx="385795" cy="42867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698761" y="767835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連續圈選，不好用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98761" y="1275619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橡皮擦，用來刪除框框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128835" y="-16190"/>
            <a:ext cx="290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調整框框</a:t>
            </a:r>
            <a:r>
              <a:rPr lang="en-US" altLang="zh-TW" dirty="0" smtClean="0">
                <a:solidFill>
                  <a:srgbClr val="0070C0"/>
                </a:solidFill>
              </a:rPr>
              <a:t>size</a:t>
            </a:r>
            <a:r>
              <a:rPr lang="zh-TW" altLang="en-US" dirty="0" smtClean="0">
                <a:solidFill>
                  <a:srgbClr val="0070C0"/>
                </a:solidFill>
              </a:rPr>
              <a:t>，可以先圈一個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，再來回調整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35" name="向右箭號 34"/>
          <p:cNvSpPr/>
          <p:nvPr/>
        </p:nvSpPr>
        <p:spPr>
          <a:xfrm rot="5400000">
            <a:off x="9526485" y="673828"/>
            <a:ext cx="132139" cy="180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5400000">
            <a:off x="9589637" y="5537790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0771868" y="5430964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下一頁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十邊形 37"/>
          <p:cNvSpPr/>
          <p:nvPr/>
        </p:nvSpPr>
        <p:spPr>
          <a:xfrm>
            <a:off x="8081454" y="4049852"/>
            <a:ext cx="379452" cy="36924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506391" y="4056577"/>
            <a:ext cx="168390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圈 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</a:p>
        </p:txBody>
      </p:sp>
      <p:sp>
        <p:nvSpPr>
          <p:cNvPr id="41" name="矩形 40"/>
          <p:cNvSpPr/>
          <p:nvPr/>
        </p:nvSpPr>
        <p:spPr>
          <a:xfrm>
            <a:off x="8285474" y="1103044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十邊形 41"/>
          <p:cNvSpPr/>
          <p:nvPr/>
        </p:nvSpPr>
        <p:spPr>
          <a:xfrm>
            <a:off x="7891763" y="896360"/>
            <a:ext cx="371082" cy="32568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783206" y="1180313"/>
            <a:ext cx="32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圈了一些</a:t>
            </a:r>
            <a:r>
              <a:rPr lang="en-US" altLang="zh-TW" sz="1600" dirty="0" smtClean="0">
                <a:solidFill>
                  <a:srgbClr val="0070C0"/>
                </a:solidFill>
              </a:rPr>
              <a:t>particle </a:t>
            </a:r>
            <a:r>
              <a:rPr lang="zh-TW" altLang="en-US" sz="1600" dirty="0" smtClean="0">
                <a:solidFill>
                  <a:srgbClr val="0070C0"/>
                </a:solidFill>
              </a:rPr>
              <a:t>在按這個按鈕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6" y="1328660"/>
            <a:ext cx="4508615" cy="46636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13" r="1"/>
          <a:stretch/>
        </p:blipFill>
        <p:spPr>
          <a:xfrm>
            <a:off x="7099069" y="516133"/>
            <a:ext cx="4683405" cy="48643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359"/>
          <a:stretch/>
        </p:blipFill>
        <p:spPr>
          <a:xfrm>
            <a:off x="3971031" y="2562435"/>
            <a:ext cx="3982577" cy="3562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255" y="405330"/>
            <a:ext cx="390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     第</a:t>
            </a:r>
            <a:r>
              <a:rPr lang="en-US" altLang="zh-TW" dirty="0" smtClean="0">
                <a:solidFill>
                  <a:srgbClr val="0070C0"/>
                </a:solidFill>
              </a:rPr>
              <a:t>6</a:t>
            </a:r>
            <a:r>
              <a:rPr lang="zh-TW" altLang="en-US" dirty="0" smtClean="0">
                <a:solidFill>
                  <a:srgbClr val="0070C0"/>
                </a:solidFill>
              </a:rPr>
              <a:t>步這個動作會讓程式自己圈選，但是可以看到黃色框框區域還有些沒選到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十邊形 10"/>
          <p:cNvSpPr/>
          <p:nvPr/>
        </p:nvSpPr>
        <p:spPr>
          <a:xfrm>
            <a:off x="3838027" y="5913375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156362" y="6124525"/>
            <a:ext cx="40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按下 </a:t>
            </a:r>
            <a:r>
              <a:rPr lang="en-US" altLang="zh-TW" sz="1600" dirty="0" smtClean="0">
                <a:solidFill>
                  <a:srgbClr val="0070C0"/>
                </a:solidFill>
              </a:rPr>
              <a:t>Reset Micrographs </a:t>
            </a:r>
            <a:r>
              <a:rPr lang="zh-TW" altLang="en-US" sz="1600" dirty="0" smtClean="0">
                <a:solidFill>
                  <a:srgbClr val="0070C0"/>
                </a:solidFill>
              </a:rPr>
              <a:t>使之全部重選</a:t>
            </a:r>
            <a:endParaRPr lang="en-US" altLang="zh-TW" sz="1600" dirty="0" smtClean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1227" y="5639870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9026715">
            <a:off x="7529829" y="4749981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37018" y="3175462"/>
            <a:ext cx="1138844" cy="224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987564" y="1690646"/>
            <a:ext cx="215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</a:t>
            </a:r>
            <a:r>
              <a:rPr lang="en-US" altLang="zh-TW" dirty="0" err="1" smtClean="0">
                <a:solidFill>
                  <a:srgbClr val="0070C0"/>
                </a:solidFill>
              </a:rPr>
              <a:t>Threshod</a:t>
            </a:r>
            <a:r>
              <a:rPr lang="zh-TW" altLang="en-US" dirty="0" smtClean="0">
                <a:solidFill>
                  <a:srgbClr val="0070C0"/>
                </a:solidFill>
              </a:rPr>
              <a:t>會影響最後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選入的數量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5660967" y="2647671"/>
            <a:ext cx="144" cy="527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邊形 21"/>
          <p:cNvSpPr/>
          <p:nvPr/>
        </p:nvSpPr>
        <p:spPr>
          <a:xfrm>
            <a:off x="4810558" y="1310671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3" name="十邊形 22"/>
          <p:cNvSpPr/>
          <p:nvPr/>
        </p:nvSpPr>
        <p:spPr>
          <a:xfrm>
            <a:off x="8024711" y="5523160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 rot="5400000">
            <a:off x="7864757" y="5851543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479646" y="5451710"/>
            <a:ext cx="357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在此只需做完一張 </a:t>
            </a:r>
            <a:r>
              <a:rPr lang="en-US" altLang="zh-TW" dirty="0" err="1" smtClean="0"/>
              <a:t>mircographs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particle picking</a:t>
            </a:r>
            <a:r>
              <a:rPr lang="zh-TW" altLang="en-US" dirty="0" smtClean="0"/>
              <a:t>，其他張使用</a:t>
            </a:r>
            <a:endParaRPr lang="en-US" altLang="zh-TW" dirty="0" smtClean="0"/>
          </a:p>
          <a:p>
            <a:r>
              <a:rPr lang="en-US" altLang="zh-TW" dirty="0" smtClean="0"/>
              <a:t>Auto-picking</a:t>
            </a:r>
          </a:p>
        </p:txBody>
      </p:sp>
    </p:spTree>
    <p:extLst>
      <p:ext uri="{BB962C8B-B14F-4D97-AF65-F5344CB8AC3E}">
        <p14:creationId xmlns:p14="http://schemas.microsoft.com/office/powerpoint/2010/main" val="4881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402" t="577" r="263" b="222"/>
          <a:stretch/>
        </p:blipFill>
        <p:spPr>
          <a:xfrm>
            <a:off x="7616108" y="2082995"/>
            <a:ext cx="4534092" cy="32483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Extract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408" y="2167546"/>
            <a:ext cx="2289525" cy="3164932"/>
          </a:xfrm>
          <a:prstGeom prst="rect">
            <a:avLst/>
          </a:prstGeom>
        </p:spPr>
      </p:pic>
      <p:sp>
        <p:nvSpPr>
          <p:cNvPr id="5" name="十邊形 4"/>
          <p:cNvSpPr/>
          <p:nvPr/>
        </p:nvSpPr>
        <p:spPr>
          <a:xfrm>
            <a:off x="169618" y="338324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289"/>
          <a:stretch/>
        </p:blipFill>
        <p:spPr>
          <a:xfrm>
            <a:off x="3108748" y="2042504"/>
            <a:ext cx="4507360" cy="3329334"/>
          </a:xfrm>
          <a:prstGeom prst="rect">
            <a:avLst/>
          </a:prstGeom>
        </p:spPr>
      </p:pic>
      <p:sp>
        <p:nvSpPr>
          <p:cNvPr id="9" name="十邊形 8"/>
          <p:cNvSpPr/>
          <p:nvPr/>
        </p:nvSpPr>
        <p:spPr>
          <a:xfrm>
            <a:off x="3973172" y="3341950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十邊形 9"/>
          <p:cNvSpPr/>
          <p:nvPr/>
        </p:nvSpPr>
        <p:spPr>
          <a:xfrm>
            <a:off x="8681282" y="3286442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2886191" y="3750012"/>
            <a:ext cx="480464" cy="409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389344" y="3791305"/>
            <a:ext cx="557623" cy="338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4084984" y="3750012"/>
            <a:ext cx="159285" cy="17238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084984" y="4064729"/>
            <a:ext cx="159285" cy="20672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084984" y="4244600"/>
            <a:ext cx="159285" cy="193903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973172" y="4513938"/>
            <a:ext cx="2895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的資料，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Particle box size </a:t>
            </a:r>
            <a:r>
              <a:rPr lang="zh-TW" altLang="en-US" dirty="0" smtClean="0">
                <a:solidFill>
                  <a:srgbClr val="0070C0"/>
                </a:solidFill>
              </a:rPr>
              <a:t>自行調整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79" y="4597213"/>
            <a:ext cx="257541" cy="2392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946967" y="3383244"/>
            <a:ext cx="648393" cy="280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18815" y="3750012"/>
            <a:ext cx="1778923" cy="172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126119" y="3337839"/>
            <a:ext cx="258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Invert contrast : Yes !!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十邊形 21"/>
          <p:cNvSpPr/>
          <p:nvPr/>
        </p:nvSpPr>
        <p:spPr>
          <a:xfrm>
            <a:off x="10981112" y="5332478"/>
            <a:ext cx="392790" cy="377546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 rot="10800000">
            <a:off x="11453620" y="5371838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89344" y="207757"/>
            <a:ext cx="649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 Invert contrast </a:t>
            </a:r>
            <a:r>
              <a:rPr lang="zh-TW" altLang="en-US" dirty="0" smtClean="0"/>
              <a:t>改變 </a:t>
            </a:r>
            <a:r>
              <a:rPr lang="en-US" altLang="zh-TW" dirty="0" smtClean="0"/>
              <a:t>particle </a:t>
            </a:r>
            <a:r>
              <a:rPr lang="zh-TW" altLang="en-US" dirty="0" smtClean="0"/>
              <a:t>的顏色</a:t>
            </a:r>
            <a:r>
              <a:rPr lang="zh-TW" altLang="en-US" dirty="0"/>
              <a:t>，</a:t>
            </a:r>
            <a:endParaRPr lang="en-US" altLang="zh-TW" dirty="0" smtClean="0"/>
          </a:p>
          <a:p>
            <a:r>
              <a:rPr lang="zh-TW" altLang="en-US" dirty="0" smtClean="0">
                <a:sym typeface="Wingdings" panose="05000000000000000000" pitchFamily="2" charset="2"/>
              </a:rPr>
              <a:t>慣用 白色 </a:t>
            </a:r>
            <a:r>
              <a:rPr lang="en-US" altLang="zh-TW" dirty="0" smtClean="0">
                <a:sym typeface="Wingdings" panose="05000000000000000000" pitchFamily="2" charset="2"/>
              </a:rPr>
              <a:t>particle</a:t>
            </a:r>
            <a:r>
              <a:rPr lang="zh-TW" altLang="en-US" dirty="0" smtClean="0">
                <a:sym typeface="Wingdings" panose="05000000000000000000" pitchFamily="2" charset="2"/>
              </a:rPr>
              <a:t>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154" y="1102041"/>
            <a:ext cx="762000" cy="762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112" y="1102041"/>
            <a:ext cx="762000" cy="74295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535682" y="731578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白色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633640" y="773084"/>
            <a:ext cx="8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黑</a:t>
            </a:r>
            <a:r>
              <a:rPr lang="zh-TW" altLang="en-US" dirty="0" smtClean="0">
                <a:solidFill>
                  <a:srgbClr val="00B050"/>
                </a:solidFill>
              </a:rPr>
              <a:t>色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929150" y="1077097"/>
            <a:ext cx="714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2. Recommend</a:t>
            </a:r>
          </a:p>
          <a:p>
            <a:r>
              <a:rPr lang="en-US" altLang="zh-TW" dirty="0" err="1" smtClean="0"/>
              <a:t>Xmipp</a:t>
            </a:r>
            <a:r>
              <a:rPr lang="en-US" altLang="zh-TW" dirty="0" smtClean="0"/>
              <a:t> extraction- for </a:t>
            </a:r>
            <a:r>
              <a:rPr lang="en-US" altLang="zh-TW" dirty="0" err="1" smtClean="0"/>
              <a:t>xmipp</a:t>
            </a:r>
            <a:r>
              <a:rPr lang="en-US" altLang="zh-TW" dirty="0" smtClean="0"/>
              <a:t>, eman2, </a:t>
            </a:r>
            <a:r>
              <a:rPr lang="en-US" altLang="zh-TW" dirty="0" err="1" smtClean="0"/>
              <a:t>sparx</a:t>
            </a:r>
            <a:endParaRPr lang="en-US" altLang="zh-TW" dirty="0" smtClean="0"/>
          </a:p>
          <a:p>
            <a:r>
              <a:rPr lang="en-US" altLang="zh-TW" dirty="0" err="1" smtClean="0">
                <a:sym typeface="Wingdings" panose="05000000000000000000" pitchFamily="2" charset="2"/>
              </a:rPr>
              <a:t>Reion</a:t>
            </a:r>
            <a:r>
              <a:rPr lang="en-US" altLang="zh-TW" dirty="0" smtClean="0">
                <a:sym typeface="Wingdings" panose="05000000000000000000" pitchFamily="2" charset="2"/>
              </a:rPr>
              <a:t> extraction- for cryosparc2 and </a:t>
            </a:r>
            <a:r>
              <a:rPr lang="en-US" altLang="zh-TW" dirty="0" err="1" smtClean="0">
                <a:sym typeface="Wingdings" panose="05000000000000000000" pitchFamily="2" charset="2"/>
              </a:rPr>
              <a:t>relion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(Especially in 3D part)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929150" y="5444631"/>
            <a:ext cx="714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 Bin the particle to speed up processing before 3D Refinement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61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19"/>
          <a:stretch/>
        </p:blipFill>
        <p:spPr>
          <a:xfrm>
            <a:off x="7261135" y="1680344"/>
            <a:ext cx="4667629" cy="42033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-1" t="311" r="538"/>
          <a:stretch/>
        </p:blipFill>
        <p:spPr>
          <a:xfrm>
            <a:off x="158286" y="1584385"/>
            <a:ext cx="4681701" cy="4207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078" y="102763"/>
            <a:ext cx="10058400" cy="1609344"/>
          </a:xfrm>
        </p:spPr>
        <p:txBody>
          <a:bodyPr/>
          <a:lstStyle/>
          <a:p>
            <a:r>
              <a:rPr lang="en-US" altLang="zh-TW" dirty="0">
                <a:hlinkClick r:id="rId4"/>
              </a:rPr>
              <a:t>https://scipion-em.github.io/docs/docs/user/scipion-gui.html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86018" y="1680344"/>
            <a:ext cx="221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隨意一張圖按下滑鼠右鍵會出現選項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53634" y="1787236"/>
            <a:ext cx="2653005" cy="233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Enable:</a:t>
            </a:r>
            <a:r>
              <a:rPr lang="zh-TW" altLang="en-US" dirty="0" smtClean="0">
                <a:solidFill>
                  <a:srgbClr val="0070C0"/>
                </a:solidFill>
              </a:rPr>
              <a:t> 選入這個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Disable:</a:t>
            </a:r>
            <a:r>
              <a:rPr lang="zh-TW" altLang="en-US" dirty="0" smtClean="0">
                <a:solidFill>
                  <a:srgbClr val="0070C0"/>
                </a:solidFill>
              </a:rPr>
              <a:t>不要這個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</a:p>
          <a:p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 smtClean="0">
                <a:solidFill>
                  <a:srgbClr val="0070C0"/>
                </a:solidFill>
              </a:rPr>
              <a:t>像這種只要丟棄第一個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  <a:r>
              <a:rPr lang="zh-TW" altLang="en-US" dirty="0" smtClean="0">
                <a:solidFill>
                  <a:srgbClr val="0070C0"/>
                </a:solidFill>
              </a:rPr>
              <a:t>，可以先對第一個</a:t>
            </a:r>
            <a:r>
              <a:rPr lang="en-US" altLang="zh-TW" dirty="0" smtClean="0">
                <a:solidFill>
                  <a:srgbClr val="0070C0"/>
                </a:solidFill>
              </a:rPr>
              <a:t>class</a:t>
            </a:r>
            <a:r>
              <a:rPr lang="zh-TW" altLang="en-US" dirty="0" smtClean="0">
                <a:solidFill>
                  <a:srgbClr val="0070C0"/>
                </a:solidFill>
              </a:rPr>
              <a:t> 點選</a:t>
            </a:r>
            <a:r>
              <a:rPr lang="en-US" altLang="zh-TW" dirty="0" smtClean="0">
                <a:solidFill>
                  <a:srgbClr val="0070C0"/>
                </a:solidFill>
              </a:rPr>
              <a:t>disable</a:t>
            </a:r>
            <a:r>
              <a:rPr lang="zh-TW" altLang="en-US" dirty="0" smtClean="0">
                <a:solidFill>
                  <a:srgbClr val="0070C0"/>
                </a:solidFill>
              </a:rPr>
              <a:t>，在點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err="1" smtClean="0">
                <a:solidFill>
                  <a:srgbClr val="0070C0"/>
                </a:solidFill>
              </a:rPr>
              <a:t>Select</a:t>
            </a:r>
            <a:r>
              <a:rPr lang="en-US" altLang="zh-TW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ALL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。</a:t>
            </a:r>
            <a:endParaRPr lang="en-US" altLang="zh-TW" dirty="0" smtClean="0">
              <a:solidFill>
                <a:srgbClr val="0070C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594466" y="3749039"/>
            <a:ext cx="1088967" cy="1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0800000">
            <a:off x="11506163" y="586675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十邊形 11"/>
          <p:cNvSpPr/>
          <p:nvPr/>
        </p:nvSpPr>
        <p:spPr>
          <a:xfrm>
            <a:off x="11020917" y="5890362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3" name="十邊形 12"/>
          <p:cNvSpPr/>
          <p:nvPr/>
        </p:nvSpPr>
        <p:spPr>
          <a:xfrm>
            <a:off x="931332" y="1559470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標題 1"/>
          <p:cNvSpPr txBox="1">
            <a:spLocks/>
          </p:cNvSpPr>
          <p:nvPr/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 dirty="0" err="1" smtClean="0"/>
              <a:t>ShowJ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91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89" y="223998"/>
            <a:ext cx="3903432" cy="366951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68" y="1847379"/>
            <a:ext cx="5839280" cy="4158566"/>
          </a:xfrm>
          <a:prstGeom prst="rect">
            <a:avLst/>
          </a:prstGeom>
        </p:spPr>
      </p:pic>
      <p:sp>
        <p:nvSpPr>
          <p:cNvPr id="8" name="上彎箭號 7"/>
          <p:cNvSpPr/>
          <p:nvPr/>
        </p:nvSpPr>
        <p:spPr>
          <a:xfrm rot="5400000">
            <a:off x="4291874" y="4329093"/>
            <a:ext cx="355322" cy="1387740"/>
          </a:xfrm>
          <a:prstGeom prst="bentUpArrow">
            <a:avLst>
              <a:gd name="adj1" fmla="val 23797"/>
              <a:gd name="adj2" fmla="val 29636"/>
              <a:gd name="adj3" fmla="val 34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邊形 8"/>
          <p:cNvSpPr/>
          <p:nvPr/>
        </p:nvSpPr>
        <p:spPr>
          <a:xfrm>
            <a:off x="2694128" y="4171233"/>
            <a:ext cx="392790" cy="428680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18453" y="3842898"/>
            <a:ext cx="206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點選這個綠色框框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88201" y="4476305"/>
            <a:ext cx="768904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彎箭號 11"/>
          <p:cNvSpPr/>
          <p:nvPr/>
        </p:nvSpPr>
        <p:spPr>
          <a:xfrm>
            <a:off x="6099048" y="3456724"/>
            <a:ext cx="950145" cy="1721492"/>
          </a:xfrm>
          <a:prstGeom prst="bentUpArrow">
            <a:avLst>
              <a:gd name="adj1" fmla="val 9860"/>
              <a:gd name="adj2" fmla="val 16251"/>
              <a:gd name="adj3" fmla="val 35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429427" y="5200624"/>
            <a:ext cx="206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十邊形 13"/>
          <p:cNvSpPr/>
          <p:nvPr/>
        </p:nvSpPr>
        <p:spPr>
          <a:xfrm>
            <a:off x="6266905" y="4521691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5400000">
            <a:off x="10147130" y="1296370"/>
            <a:ext cx="446393" cy="432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614110" y="587294"/>
            <a:ext cx="1415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可以看到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的分層，如果想看</a:t>
            </a:r>
            <a:r>
              <a:rPr lang="en-US" altLang="zh-TW" dirty="0" smtClean="0">
                <a:solidFill>
                  <a:srgbClr val="002060"/>
                </a:solidFill>
              </a:rPr>
              <a:t>3D</a:t>
            </a:r>
            <a:r>
              <a:rPr lang="zh-TW" altLang="en-US" dirty="0" smtClean="0">
                <a:solidFill>
                  <a:srgbClr val="002060"/>
                </a:solidFill>
              </a:rPr>
              <a:t>圖，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點選</a:t>
            </a:r>
            <a:r>
              <a:rPr lang="en-US" altLang="zh-TW" dirty="0" smtClean="0">
                <a:solidFill>
                  <a:srgbClr val="002060"/>
                </a:solidFill>
              </a:rPr>
              <a:t>chimera</a:t>
            </a:r>
          </a:p>
        </p:txBody>
      </p:sp>
      <p:sp>
        <p:nvSpPr>
          <p:cNvPr id="21" name="橢圓 20"/>
          <p:cNvSpPr/>
          <p:nvPr/>
        </p:nvSpPr>
        <p:spPr>
          <a:xfrm>
            <a:off x="9321324" y="484632"/>
            <a:ext cx="249382" cy="2053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11370428" y="1898187"/>
            <a:ext cx="653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 flipV="1">
            <a:off x="12030026" y="587294"/>
            <a:ext cx="5097" cy="13108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9651076" y="587294"/>
            <a:ext cx="2373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下箭號 33"/>
          <p:cNvSpPr/>
          <p:nvPr/>
        </p:nvSpPr>
        <p:spPr>
          <a:xfrm>
            <a:off x="9108685" y="3307755"/>
            <a:ext cx="399011" cy="609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156" y="4084384"/>
            <a:ext cx="3185079" cy="2203586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 bwMode="auto">
          <a:xfrm>
            <a:off x="612648" y="78923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 dirty="0" err="1" smtClean="0"/>
              <a:t>ShowJ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0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our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94251"/>
            <a:ext cx="10942043" cy="405079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Create account if you do not have one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Server IP:  140.109.74.100 (88 cores, 8GPU), 140.109.72.119 (80 Cores, 1 GPU)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Related programs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sz="2400" dirty="0" smtClean="0"/>
              <a:t>FileZilla: 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hlinkClick r:id="rId2"/>
              </a:rPr>
              <a:t>https://filezilla-project.org/</a:t>
            </a:r>
            <a:r>
              <a:rPr lang="en-US" altLang="zh-TW" sz="2400" dirty="0" smtClean="0"/>
              <a:t>          </a:t>
            </a:r>
            <a:r>
              <a:rPr lang="en-US" altLang="zh-TW" sz="2400" dirty="0" smtClean="0">
                <a:sym typeface="Wingdings" panose="05000000000000000000" pitchFamily="2" charset="2"/>
              </a:rPr>
              <a:t> Download/upload files</a:t>
            </a:r>
          </a:p>
          <a:p>
            <a:pPr lvl="2"/>
            <a:r>
              <a:rPr lang="en-US" altLang="zh-TW" sz="2400" dirty="0" smtClean="0">
                <a:sym typeface="Wingdings" panose="05000000000000000000" pitchFamily="2" charset="2"/>
              </a:rPr>
              <a:t>Remote desktop</a:t>
            </a:r>
            <a:endParaRPr lang="en-US" altLang="zh-TW" sz="2400" dirty="0" smtClean="0"/>
          </a:p>
          <a:p>
            <a:pPr lvl="2"/>
            <a:r>
              <a:rPr lang="en-US" altLang="zh-TW" sz="2400" dirty="0" err="1" smtClean="0"/>
              <a:t>MobaXterm</a:t>
            </a:r>
            <a:r>
              <a:rPr lang="en-US" altLang="zh-TW" sz="2400" dirty="0"/>
              <a:t>: </a:t>
            </a:r>
            <a:r>
              <a:rPr lang="en-US" altLang="zh-TW" sz="2400" dirty="0">
                <a:hlinkClick r:id="rId3"/>
              </a:rPr>
              <a:t>https://mobaxterm.mobatek.net/download.html</a:t>
            </a:r>
            <a:r>
              <a:rPr lang="zh-TW" altLang="en-US" sz="2400" dirty="0"/>
              <a:t>    </a:t>
            </a:r>
            <a:r>
              <a:rPr lang="en-US" altLang="zh-TW" sz="2400" dirty="0" smtClean="0">
                <a:sym typeface="Wingdings" panose="05000000000000000000" pitchFamily="2" charset="2"/>
              </a:rPr>
              <a:t></a:t>
            </a:r>
            <a:r>
              <a:rPr lang="zh-TW" altLang="en-US" sz="2400" dirty="0" smtClean="0">
                <a:sym typeface="Wingdings" panose="05000000000000000000" pitchFamily="2" charset="2"/>
              </a:rPr>
              <a:t> </a:t>
            </a:r>
            <a:r>
              <a:rPr lang="en-US" altLang="zh-TW" sz="2400" dirty="0" smtClean="0">
                <a:sym typeface="Wingdings" panose="05000000000000000000" pitchFamily="2" charset="2"/>
              </a:rPr>
              <a:t>Command line, built-in X server</a:t>
            </a:r>
          </a:p>
          <a:p>
            <a:pPr lvl="2"/>
            <a:r>
              <a:rPr lang="en-US" altLang="zh-TW" sz="2400" dirty="0" err="1" smtClean="0">
                <a:sym typeface="Wingdings" panose="05000000000000000000" pitchFamily="2" charset="2"/>
              </a:rPr>
              <a:t>Vnc</a:t>
            </a:r>
            <a:r>
              <a:rPr lang="en-US" altLang="zh-TW" sz="2400" dirty="0" smtClean="0">
                <a:sym typeface="Wingdings" panose="05000000000000000000" pitchFamily="2" charset="2"/>
              </a:rPr>
              <a:t>-viewer : </a:t>
            </a:r>
            <a:r>
              <a:rPr lang="en-US" altLang="zh-TW" sz="2400" dirty="0" smtClean="0">
                <a:sym typeface="Wingdings" panose="05000000000000000000" pitchFamily="2" charset="2"/>
                <a:hlinkClick r:id="rId4"/>
              </a:rPr>
              <a:t>https://www.realvnc.com/en/connect/download/viewer/</a:t>
            </a:r>
            <a:r>
              <a:rPr lang="en-US" altLang="zh-TW" sz="2400" dirty="0" smtClean="0">
                <a:sym typeface="Wingdings" panose="05000000000000000000" pitchFamily="2" charset="2"/>
              </a:rPr>
              <a:t>   Connect to specific session</a:t>
            </a:r>
          </a:p>
          <a:p>
            <a:pPr lvl="2"/>
            <a:r>
              <a:rPr lang="en-US" altLang="zh-TW" sz="2400" dirty="0" smtClean="0">
                <a:sym typeface="Wingdings" panose="05000000000000000000" pitchFamily="2" charset="2"/>
              </a:rPr>
              <a:t>Putty </a:t>
            </a:r>
            <a:r>
              <a:rPr lang="en-US" altLang="zh-TW" sz="2400" dirty="0">
                <a:sym typeface="Wingdings" panose="05000000000000000000" pitchFamily="2" charset="2"/>
              </a:rPr>
              <a:t>+</a:t>
            </a:r>
            <a:r>
              <a:rPr lang="en-US" altLang="zh-TW" sz="2400" dirty="0" err="1">
                <a:sym typeface="Wingdings" panose="05000000000000000000" pitchFamily="2" charset="2"/>
              </a:rPr>
              <a:t>Xming</a:t>
            </a:r>
            <a:r>
              <a:rPr lang="en-US" altLang="zh-TW" sz="2400" dirty="0">
                <a:sym typeface="Wingdings" panose="05000000000000000000" pitchFamily="2" charset="2"/>
              </a:rPr>
              <a:t> : </a:t>
            </a:r>
            <a:r>
              <a:rPr lang="en-US" altLang="zh-TW" sz="2400" dirty="0">
                <a:sym typeface="Wingdings" panose="05000000000000000000" pitchFamily="2" charset="2"/>
                <a:hlinkClick r:id="rId5"/>
              </a:rPr>
              <a:t>https://www.putty.org/</a:t>
            </a:r>
            <a:r>
              <a:rPr lang="en-US" altLang="zh-TW" sz="2400" dirty="0">
                <a:sym typeface="Wingdings" panose="05000000000000000000" pitchFamily="2" charset="2"/>
              </a:rPr>
              <a:t> </a:t>
            </a:r>
            <a:r>
              <a:rPr lang="en-US" altLang="zh-TW" sz="2400" dirty="0" smtClean="0">
                <a:sym typeface="Wingdings" panose="05000000000000000000" pitchFamily="2" charset="2"/>
              </a:rPr>
              <a:t>, </a:t>
            </a:r>
            <a:r>
              <a:rPr lang="en-US" altLang="zh-TW" sz="2400" dirty="0" smtClean="0">
                <a:hlinkClick r:id="rId6"/>
              </a:rPr>
              <a:t>https</a:t>
            </a:r>
            <a:r>
              <a:rPr lang="en-US" altLang="zh-TW" sz="2400" dirty="0">
                <a:hlinkClick r:id="rId6"/>
              </a:rPr>
              <a:t>://sourceforge.net/projects/xming/</a:t>
            </a:r>
            <a:endParaRPr lang="en-US" altLang="zh-TW" sz="2400" dirty="0"/>
          </a:p>
          <a:p>
            <a:pPr lvl="2"/>
            <a:r>
              <a:rPr lang="en-US" altLang="zh-TW" sz="2400" dirty="0"/>
              <a:t>Chimera: </a:t>
            </a:r>
            <a:r>
              <a:rPr lang="en-US" altLang="zh-TW" sz="2400" dirty="0">
                <a:hlinkClick r:id="rId7"/>
              </a:rPr>
              <a:t>https://www.cgl.ucsf.edu/chimera/download.html</a:t>
            </a:r>
            <a:r>
              <a:rPr lang="en-US" altLang="zh-TW" sz="2400" dirty="0"/>
              <a:t>   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548640" lvl="2" indent="0">
              <a:buNone/>
            </a:pPr>
            <a:r>
              <a:rPr lang="zh-TW" altLang="en-US" sz="2400" dirty="0" smtClean="0"/>
              <a:t>    </a:t>
            </a:r>
            <a:endParaRPr lang="en-US" altLang="zh-TW" sz="24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1055440" y="2564904"/>
            <a:ext cx="10526960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6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0" y="2569787"/>
            <a:ext cx="5047384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75" y="2590586"/>
            <a:ext cx="4993525" cy="4009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8440" y="1677790"/>
            <a:ext cx="9800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        當你點下</a:t>
            </a:r>
            <a:r>
              <a:rPr lang="en-US" altLang="zh-TW" dirty="0" err="1" smtClean="0">
                <a:solidFill>
                  <a:srgbClr val="0070C0"/>
                </a:solidFill>
              </a:rPr>
              <a:t>Aanlyze</a:t>
            </a:r>
            <a:r>
              <a:rPr lang="en-US" altLang="zh-TW" dirty="0" smtClean="0">
                <a:solidFill>
                  <a:srgbClr val="0070C0"/>
                </a:solidFill>
              </a:rPr>
              <a:t> Results</a:t>
            </a:r>
            <a:r>
              <a:rPr lang="zh-TW" altLang="en-US" dirty="0" smtClean="0">
                <a:solidFill>
                  <a:srgbClr val="0070C0"/>
                </a:solidFill>
              </a:rPr>
              <a:t>，並沒有出現分組結果，而是出現下列這些框框，此時請點      ，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zh-TW" altLang="en-US" dirty="0" smtClean="0">
                <a:solidFill>
                  <a:srgbClr val="0070C0"/>
                </a:solidFill>
              </a:rPr>
              <a:t>就會出現執行結果。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801618" y="4056611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259283" y="4164676"/>
            <a:ext cx="269145" cy="282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105650" y="4938641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00B050"/>
                </a:solidFill>
              </a:rPr>
              <a:t>relion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39388" y="4923113"/>
            <a:ext cx="2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c</a:t>
            </a:r>
            <a:r>
              <a:rPr lang="en-US" altLang="zh-TW" b="1" dirty="0" smtClean="0">
                <a:solidFill>
                  <a:srgbClr val="00B050"/>
                </a:solidFill>
              </a:rPr>
              <a:t>l2d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562" y="1723910"/>
            <a:ext cx="295804" cy="229208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標楷體" pitchFamily="65" charset="-120"/>
              </a:defRPr>
            </a:lvl9pPr>
          </a:lstStyle>
          <a:p>
            <a:r>
              <a:rPr kumimoji="0" lang="en-US" altLang="zh-TW" dirty="0" smtClean="0"/>
              <a:t>Other viewer/statistics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89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</a:rPr>
              <a:t>MPI/GPU</a:t>
            </a:r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57" y="2270024"/>
            <a:ext cx="4255303" cy="30912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04" y="2010849"/>
            <a:ext cx="2638425" cy="3219450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783905" y="334523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866685" y="3513005"/>
            <a:ext cx="600816" cy="48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5662607" y="3513005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16" y="3709990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6136507" y="3694769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492231" y="362057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2" name="向下箭號 11"/>
          <p:cNvSpPr/>
          <p:nvPr/>
        </p:nvSpPr>
        <p:spPr>
          <a:xfrm rot="10800000">
            <a:off x="8095278" y="5420325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7571185" y="5372104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21630" y="3345234"/>
            <a:ext cx="1055716" cy="16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5178829" y="1828800"/>
            <a:ext cx="0" cy="1516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467501" y="1245300"/>
            <a:ext cx="404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TW" dirty="0" smtClean="0">
                <a:solidFill>
                  <a:srgbClr val="FF0000"/>
                </a:solidFill>
              </a:rPr>
              <a:t>CPU</a:t>
            </a:r>
            <a:r>
              <a:rPr lang="zh-TW" altLang="en-US" dirty="0" smtClean="0">
                <a:solidFill>
                  <a:srgbClr val="FF0000"/>
                </a:solidFill>
              </a:rPr>
              <a:t>個數，可自行調整，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2658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3786"/>
          <a:stretch/>
        </p:blipFill>
        <p:spPr>
          <a:xfrm>
            <a:off x="612681" y="1056733"/>
            <a:ext cx="9997271" cy="54105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64182" y="2560320"/>
            <a:ext cx="1247135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119015" y="872836"/>
            <a:ext cx="1073967" cy="1601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292735" y="318453"/>
            <a:ext cx="34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浮標指向其中一個框框，停留一段時間，會出現該指令執行時間。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</a:rPr>
              <a:t>MPI/GPU</a:t>
            </a:r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Consensus protocols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Picking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CTF – estimations must agree below certain resolution</a:t>
            </a:r>
          </a:p>
          <a:p>
            <a:r>
              <a:rPr lang="en-US" altLang="zh-TW" dirty="0" smtClean="0"/>
              <a:t>Classes – intersection of assignment</a:t>
            </a:r>
          </a:p>
          <a:p>
            <a:r>
              <a:rPr lang="en-US" altLang="zh-TW" dirty="0" smtClean="0"/>
              <a:t>Angular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647700"/>
            <a:ext cx="5495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Pruning and Validation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Re-projection consistency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Angular distribution</a:t>
            </a:r>
          </a:p>
          <a:p>
            <a:r>
              <a:rPr lang="en-US" altLang="zh-TW" dirty="0" smtClean="0"/>
              <a:t>Histogram of statistics</a:t>
            </a:r>
          </a:p>
          <a:p>
            <a:r>
              <a:rPr lang="en-US" altLang="zh-TW" dirty="0" smtClean="0"/>
              <a:t>2D plots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1219200"/>
            <a:ext cx="4057650" cy="895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693" y="2190750"/>
            <a:ext cx="4070770" cy="9502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57" y="3570389"/>
            <a:ext cx="3677376" cy="21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Break</a:t>
            </a:r>
            <a:endParaRPr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40970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Manual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github.com/I2PC/scipion/wiki/tutorials/scipion_tutorial_betagal.pdf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卉倫的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CryoSparc2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的帳號密碼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teve2003121.eecs96@g2.nctu.edu.tw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stats328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/>
              <a:t>Advance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8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39" y="29782"/>
            <a:ext cx="9742517" cy="1032350"/>
          </a:xfrm>
        </p:spPr>
        <p:txBody>
          <a:bodyPr/>
          <a:lstStyle/>
          <a:p>
            <a:r>
              <a:rPr lang="zh-TW" altLang="en-US" dirty="0" smtClean="0"/>
              <a:t>尋找輸出資料路徑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點選需要的輸出資料的框框，按下滑鼠右鍵，會出現一排的選項，點取 </a:t>
            </a:r>
            <a:r>
              <a:rPr lang="en-US" altLang="zh-TW" dirty="0" smtClean="0">
                <a:solidFill>
                  <a:srgbClr val="0070C0"/>
                </a:solidFill>
              </a:rPr>
              <a:t>Brower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460467" y="242076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389809" y="916976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r="182"/>
          <a:stretch/>
        </p:blipFill>
        <p:spPr>
          <a:xfrm>
            <a:off x="6990876" y="2896474"/>
            <a:ext cx="5047361" cy="2656641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539533" y="2189590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642699" y="1597611"/>
            <a:ext cx="208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大多數的資料都存在</a:t>
            </a:r>
            <a:r>
              <a:rPr lang="en-US" altLang="zh-TW" dirty="0" smtClean="0">
                <a:solidFill>
                  <a:srgbClr val="0070C0"/>
                </a:solidFill>
              </a:rPr>
              <a:t>extra </a:t>
            </a:r>
            <a:r>
              <a:rPr lang="zh-TW" altLang="en-US" dirty="0" smtClean="0">
                <a:solidFill>
                  <a:srgbClr val="0070C0"/>
                </a:solidFill>
              </a:rPr>
              <a:t>裡面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5898599" y="58149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34784" y="5842276"/>
            <a:ext cx="470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有了路徑就能從外部的資料夾找到檔案，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也可以透過 </a:t>
            </a:r>
            <a:r>
              <a:rPr lang="en-US" altLang="zh-TW" dirty="0" smtClean="0">
                <a:sym typeface="Wingdings" panose="05000000000000000000" pitchFamily="2" charset="2"/>
              </a:rPr>
              <a:t>ftp</a:t>
            </a:r>
            <a:r>
              <a:rPr lang="zh-TW" altLang="en-US" dirty="0" smtClean="0">
                <a:sym typeface="Wingdings" panose="05000000000000000000" pitchFamily="2" charset="2"/>
              </a:rPr>
              <a:t>直接到從資料夾載資料。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3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40" y="557641"/>
            <a:ext cx="10058400" cy="596448"/>
          </a:xfrm>
        </p:spPr>
        <p:txBody>
          <a:bodyPr/>
          <a:lstStyle/>
          <a:p>
            <a:r>
              <a:rPr lang="zh-TW" altLang="en-US" dirty="0"/>
              <a:t>下載需要的參數資訊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0" r="551" b="689"/>
          <a:stretch/>
        </p:blipFill>
        <p:spPr>
          <a:xfrm>
            <a:off x="232757" y="1832650"/>
            <a:ext cx="7958599" cy="46681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48640" y="3243380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點選需要的輸出資料的框框，按下滑鼠右鍵，會出現一排的選項，點取 </a:t>
            </a:r>
            <a:r>
              <a:rPr lang="en-US" altLang="zh-TW" dirty="0" smtClean="0">
                <a:solidFill>
                  <a:srgbClr val="0070C0"/>
                </a:solidFill>
              </a:rPr>
              <a:t>Brower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3738322" y="3632467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30308" y="4224795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9563247">
            <a:off x="5097050" y="2621154"/>
            <a:ext cx="1437713" cy="82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b="652"/>
          <a:stretch/>
        </p:blipFill>
        <p:spPr>
          <a:xfrm>
            <a:off x="6777043" y="225538"/>
            <a:ext cx="4528959" cy="2551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675968" y="1100091"/>
            <a:ext cx="141316" cy="1451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邊形 17"/>
          <p:cNvSpPr/>
          <p:nvPr/>
        </p:nvSpPr>
        <p:spPr>
          <a:xfrm>
            <a:off x="3536698" y="312764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十邊形 18"/>
          <p:cNvSpPr/>
          <p:nvPr/>
        </p:nvSpPr>
        <p:spPr>
          <a:xfrm>
            <a:off x="4337518" y="422479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十邊形 19"/>
          <p:cNvSpPr/>
          <p:nvPr/>
        </p:nvSpPr>
        <p:spPr>
          <a:xfrm>
            <a:off x="6446304" y="49425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99409" y="1530358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點選有   這個符號的檔案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49" y="1625728"/>
            <a:ext cx="177362" cy="2069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r="396"/>
          <a:stretch/>
        </p:blipFill>
        <p:spPr>
          <a:xfrm>
            <a:off x="6817284" y="3077193"/>
            <a:ext cx="5338762" cy="2967250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8395232" y="2367702"/>
            <a:ext cx="789611" cy="86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5400000">
            <a:off x="9668053" y="5421415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0850284" y="5314588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下一頁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十邊形 24"/>
          <p:cNvSpPr/>
          <p:nvPr/>
        </p:nvSpPr>
        <p:spPr>
          <a:xfrm>
            <a:off x="7437135" y="3115027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280807" y="4828446"/>
            <a:ext cx="252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點選</a:t>
            </a:r>
            <a:r>
              <a:rPr lang="en-US" altLang="zh-TW" dirty="0" smtClean="0">
                <a:solidFill>
                  <a:srgbClr val="0070C0"/>
                </a:solidFill>
              </a:rPr>
              <a:t>Browse Data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7" name="向下箭號 26"/>
          <p:cNvSpPr/>
          <p:nvPr/>
        </p:nvSpPr>
        <p:spPr>
          <a:xfrm>
            <a:off x="7841209" y="3523089"/>
            <a:ext cx="124691" cy="1205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73244" y="1499005"/>
            <a:ext cx="66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假設今天我想下載 </a:t>
            </a:r>
            <a:r>
              <a:rPr lang="en-US" altLang="zh-TW" dirty="0" smtClean="0">
                <a:solidFill>
                  <a:srgbClr val="002060"/>
                </a:solidFill>
              </a:rPr>
              <a:t>movement alignment </a:t>
            </a:r>
            <a:r>
              <a:rPr lang="zh-TW" altLang="en-US" dirty="0" smtClean="0">
                <a:solidFill>
                  <a:srgbClr val="002060"/>
                </a:solidFill>
              </a:rPr>
              <a:t>的位移資訊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87" y="153222"/>
            <a:ext cx="7175784" cy="3818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287" y="2815273"/>
            <a:ext cx="3760208" cy="38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878" y="3623757"/>
            <a:ext cx="286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找到我們要的資料位置，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r>
              <a:rPr lang="zh-TW" altLang="en-US" sz="1600" dirty="0" smtClean="0">
                <a:solidFill>
                  <a:srgbClr val="0070C0"/>
                </a:solidFill>
              </a:rPr>
              <a:t>在此為</a:t>
            </a:r>
            <a:r>
              <a:rPr lang="en-US" altLang="zh-TW" sz="1600" dirty="0" smtClean="0">
                <a:solidFill>
                  <a:srgbClr val="0070C0"/>
                </a:solidFill>
              </a:rPr>
              <a:t>c13</a:t>
            </a:r>
            <a:r>
              <a:rPr lang="zh-TW" altLang="en-US" sz="1600" dirty="0" smtClean="0">
                <a:solidFill>
                  <a:srgbClr val="0070C0"/>
                </a:solidFill>
              </a:rPr>
              <a:t>、</a:t>
            </a:r>
            <a:r>
              <a:rPr lang="en-US" altLang="zh-TW" sz="1600" dirty="0" smtClean="0">
                <a:solidFill>
                  <a:srgbClr val="0070C0"/>
                </a:solidFill>
              </a:rPr>
              <a:t>c14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7" name="十邊形 6"/>
          <p:cNvSpPr/>
          <p:nvPr/>
        </p:nvSpPr>
        <p:spPr>
          <a:xfrm>
            <a:off x="-35342" y="316167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8" name="十邊形 7"/>
          <p:cNvSpPr/>
          <p:nvPr/>
        </p:nvSpPr>
        <p:spPr>
          <a:xfrm>
            <a:off x="-35342" y="624163"/>
            <a:ext cx="392790" cy="351905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7447" y="1047512"/>
            <a:ext cx="1571105" cy="22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80733" y="624163"/>
            <a:ext cx="391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將</a:t>
            </a:r>
            <a:r>
              <a:rPr lang="en-US" altLang="zh-TW" dirty="0" smtClean="0">
                <a:solidFill>
                  <a:srgbClr val="0070C0"/>
                </a:solidFill>
              </a:rPr>
              <a:t>Table</a:t>
            </a:r>
            <a:r>
              <a:rPr lang="zh-TW" altLang="en-US" dirty="0" smtClean="0">
                <a:solidFill>
                  <a:srgbClr val="0070C0"/>
                </a:solidFill>
              </a:rPr>
              <a:t>的地方調成</a:t>
            </a:r>
            <a:r>
              <a:rPr lang="en-US" altLang="zh-TW" dirty="0" smtClean="0">
                <a:solidFill>
                  <a:srgbClr val="0070C0"/>
                </a:solidFill>
              </a:rPr>
              <a:t>Objects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87" y="2815273"/>
            <a:ext cx="7267106" cy="3839094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 rot="19278460">
            <a:off x="3279405" y="3706648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6196567" y="3806187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6790990" y="3788712"/>
            <a:ext cx="141317" cy="182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862150">
            <a:off x="7288917" y="4303316"/>
            <a:ext cx="1378989" cy="31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721717" y="3837114"/>
            <a:ext cx="273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複製</a:t>
            </a:r>
            <a:r>
              <a:rPr lang="en-US" altLang="zh-TW" dirty="0" smtClean="0">
                <a:solidFill>
                  <a:srgbClr val="0070C0"/>
                </a:solidFill>
              </a:rPr>
              <a:t>c13</a:t>
            </a:r>
            <a:r>
              <a:rPr lang="zh-TW" altLang="en-US" dirty="0" smtClean="0">
                <a:solidFill>
                  <a:srgbClr val="0070C0"/>
                </a:solidFill>
              </a:rPr>
              <a:t>、</a:t>
            </a:r>
            <a:r>
              <a:rPr lang="en-US" altLang="zh-TW" dirty="0" smtClean="0">
                <a:solidFill>
                  <a:srgbClr val="0070C0"/>
                </a:solidFill>
              </a:rPr>
              <a:t>c14</a:t>
            </a:r>
            <a:r>
              <a:rPr lang="zh-TW" altLang="en-US" dirty="0" smtClean="0">
                <a:solidFill>
                  <a:srgbClr val="0070C0"/>
                </a:solidFill>
              </a:rPr>
              <a:t>行的資料到這裡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十邊形 18"/>
          <p:cNvSpPr/>
          <p:nvPr/>
        </p:nvSpPr>
        <p:spPr>
          <a:xfrm>
            <a:off x="8264945" y="363760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0" name="向下箭號 19"/>
          <p:cNvSpPr/>
          <p:nvPr/>
        </p:nvSpPr>
        <p:spPr>
          <a:xfrm>
            <a:off x="10681855" y="3447980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1" name="十邊形 20"/>
          <p:cNvSpPr/>
          <p:nvPr/>
        </p:nvSpPr>
        <p:spPr>
          <a:xfrm>
            <a:off x="10192006" y="32439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913" y="158335"/>
            <a:ext cx="3716414" cy="2574694"/>
          </a:xfrm>
          <a:prstGeom prst="rect">
            <a:avLst/>
          </a:prstGeom>
        </p:spPr>
      </p:pic>
      <p:sp>
        <p:nvSpPr>
          <p:cNvPr id="23" name="向下箭號 22"/>
          <p:cNvSpPr/>
          <p:nvPr/>
        </p:nvSpPr>
        <p:spPr>
          <a:xfrm rot="10800000">
            <a:off x="8676027" y="2575689"/>
            <a:ext cx="1097726" cy="76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十邊形 23"/>
          <p:cNvSpPr/>
          <p:nvPr/>
        </p:nvSpPr>
        <p:spPr>
          <a:xfrm>
            <a:off x="11551379" y="1941622"/>
            <a:ext cx="560266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5" name="向下箭號 24"/>
          <p:cNvSpPr/>
          <p:nvPr/>
        </p:nvSpPr>
        <p:spPr>
          <a:xfrm rot="5400000">
            <a:off x="11575476" y="2365705"/>
            <a:ext cx="207818" cy="17577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025168" y="1428338"/>
            <a:ext cx="16566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調整檔案位置及名稱，名稱記得打上 </a:t>
            </a:r>
            <a:r>
              <a:rPr lang="en-US" altLang="zh-TW" sz="1600" dirty="0" smtClean="0">
                <a:solidFill>
                  <a:srgbClr val="FF0000"/>
                </a:solidFill>
              </a:rPr>
              <a:t>.txt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十邊形 26"/>
          <p:cNvSpPr/>
          <p:nvPr/>
        </p:nvSpPr>
        <p:spPr>
          <a:xfrm>
            <a:off x="9028495" y="1086649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376" y="373867"/>
            <a:ext cx="10058400" cy="729988"/>
          </a:xfrm>
        </p:spPr>
        <p:txBody>
          <a:bodyPr/>
          <a:lstStyle/>
          <a:p>
            <a:r>
              <a:rPr lang="en-US" altLang="zh-TW" dirty="0"/>
              <a:t>FileZilla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01" y="2424875"/>
            <a:ext cx="5870347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16" y="153733"/>
            <a:ext cx="2497065" cy="22395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65" y="490553"/>
            <a:ext cx="1515809" cy="1565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-1" r="457"/>
          <a:stretch/>
        </p:blipFill>
        <p:spPr>
          <a:xfrm>
            <a:off x="6233274" y="2497667"/>
            <a:ext cx="5863838" cy="406540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4475" y="2780752"/>
            <a:ext cx="2801125" cy="231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 flipV="1">
            <a:off x="3109507" y="2808350"/>
            <a:ext cx="3447741" cy="2817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86093" y="1135496"/>
            <a:ext cx="4848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兩種方式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1.</a:t>
            </a:r>
            <a:r>
              <a:rPr lang="zh-TW" altLang="en-US" dirty="0" smtClean="0">
                <a:solidFill>
                  <a:srgbClr val="0070C0"/>
                </a:solidFill>
              </a:rPr>
              <a:t>檔案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站台管理員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連線 </a:t>
            </a:r>
            <a:endParaRPr lang="en-US" altLang="zh-TW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第一次使用先按增新站台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輸入資料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確認</a:t>
            </a:r>
            <a:r>
              <a:rPr lang="en-US" altLang="zh-TW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7916333" y="1456267"/>
            <a:ext cx="296334" cy="1524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8991600" y="2173098"/>
            <a:ext cx="127869" cy="22013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119469" y="3998423"/>
            <a:ext cx="325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B050"/>
                </a:solidFill>
              </a:rPr>
              <a:t>在需要的下載或上傳檔案，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r>
              <a:rPr lang="zh-TW" altLang="en-US" dirty="0" smtClean="0">
                <a:solidFill>
                  <a:srgbClr val="00B050"/>
                </a:solidFill>
              </a:rPr>
              <a:t>按下滑鼠右鍵會出現功能選項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187603"/>
              </p:ext>
            </p:extLst>
          </p:nvPr>
        </p:nvGraphicFramePr>
        <p:xfrm>
          <a:off x="263352" y="936183"/>
          <a:ext cx="11377264" cy="5921817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3987906">
                  <a:extLst>
                    <a:ext uri="{9D8B030D-6E8A-4147-A177-3AD203B41FA5}">
                      <a16:colId xmlns:a16="http://schemas.microsoft.com/office/drawing/2014/main" val="3938309560"/>
                    </a:ext>
                  </a:extLst>
                </a:gridCol>
                <a:gridCol w="2420806">
                  <a:extLst>
                    <a:ext uri="{9D8B030D-6E8A-4147-A177-3AD203B41FA5}">
                      <a16:colId xmlns:a16="http://schemas.microsoft.com/office/drawing/2014/main" val="2766650486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1524081374"/>
                    </a:ext>
                  </a:extLst>
                </a:gridCol>
              </a:tblGrid>
              <a:tr h="442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580007"/>
                  </a:ext>
                </a:extLst>
              </a:tr>
              <a:tr h="54541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Motion Correction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Unblur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MotionCor2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477425"/>
                  </a:ext>
                </a:extLst>
              </a:tr>
              <a:tr h="47998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CTF Estimation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Ctffind4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Gctf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6130207"/>
                  </a:ext>
                </a:extLst>
              </a:tr>
              <a:tr h="7199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 Picking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endParaRPr lang="en-US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CrYolo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Topaz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938072"/>
                  </a:ext>
                </a:extLst>
              </a:tr>
              <a:tr h="52135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Particle Extraction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469790"/>
                  </a:ext>
                </a:extLst>
              </a:tr>
              <a:tr h="7820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Classification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</a:t>
                      </a:r>
                    </a:p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CL2D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GL2D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906757"/>
                  </a:ext>
                </a:extLst>
              </a:tr>
              <a:tr h="5213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Initial Model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</a:t>
                      </a:r>
                    </a:p>
                    <a:p>
                      <a:pPr algn="ctr"/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Eman2</a:t>
                      </a:r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073386"/>
                  </a:ext>
                </a:extLst>
              </a:tr>
              <a:tr h="7168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Classification/</a:t>
                      </a:r>
                    </a:p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Validation</a:t>
                      </a:r>
                      <a:r>
                        <a:rPr lang="en-US" altLang="zh-TW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tool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3D 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Classification/Multibody 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Refinement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onuniform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/Local 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Refinement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393787"/>
                  </a:ext>
                </a:extLst>
              </a:tr>
              <a:tr h="5213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en-US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Refinement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Xmipp</a:t>
                      </a:r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High Res</a:t>
                      </a:r>
                    </a:p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CryoSparc</a:t>
                      </a:r>
                      <a:endParaRPr lang="en-US" altLang="zh-TW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4957644"/>
                  </a:ext>
                </a:extLst>
              </a:tr>
              <a:tr h="5213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Polishing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CTF Refinement</a:t>
                      </a:r>
                    </a:p>
                    <a:p>
                      <a:pPr algn="ctr"/>
                      <a:r>
                        <a:rPr lang="en-US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Relion</a:t>
                      </a:r>
                      <a:r>
                        <a:rPr lang="en-US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Bayesian Polishing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3367225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79376" y="236613"/>
            <a:ext cx="10058400" cy="596448"/>
          </a:xfrm>
        </p:spPr>
        <p:txBody>
          <a:bodyPr/>
          <a:lstStyle/>
          <a:p>
            <a:r>
              <a:rPr lang="en-US" altLang="zh-TW" dirty="0" smtClean="0"/>
              <a:t>Recommend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/>
              <a:t>Model Building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Resolution revolution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4086376"/>
            <a:ext cx="3937988" cy="26633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34091"/>
            <a:ext cx="4241651" cy="2683941"/>
          </a:xfrm>
          <a:prstGeom prst="rect">
            <a:avLst/>
          </a:prstGeom>
        </p:spPr>
      </p:pic>
      <p:pic>
        <p:nvPicPr>
          <p:cNvPr id="2050" name="Picture 2" descr="Image not avail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64" y="1163712"/>
            <a:ext cx="2779439" cy="27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rcsb.org/images/rutgers/a1/5a1a/5a1a.pdb1-5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197744"/>
            <a:ext cx="2743109" cy="27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Flecha curvada hacia arriba"/>
          <p:cNvSpPr/>
          <p:nvPr/>
        </p:nvSpPr>
        <p:spPr>
          <a:xfrm rot="434495" flipV="1">
            <a:off x="4725401" y="1383855"/>
            <a:ext cx="2378520" cy="57497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1 Flecha curvada hacia arriba"/>
          <p:cNvSpPr/>
          <p:nvPr/>
        </p:nvSpPr>
        <p:spPr>
          <a:xfrm rot="434495" flipV="1">
            <a:off x="4879512" y="3285626"/>
            <a:ext cx="2394817" cy="59992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Resolution revolution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200" dirty="0">
                <a:hlinkClick r:id="rId2"/>
              </a:rPr>
              <a:t>https://www.sciencedirect.com/science/article/pii/S1369527417300607?via%3Dihub</a:t>
            </a:r>
            <a:endParaRPr lang="zh-TW" altLang="en-US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703988"/>
            <a:ext cx="9380474" cy="44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4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3 Grupo"/>
          <p:cNvGrpSpPr/>
          <p:nvPr/>
        </p:nvGrpSpPr>
        <p:grpSpPr>
          <a:xfrm>
            <a:off x="3042434" y="2097391"/>
            <a:ext cx="5959437" cy="3443954"/>
            <a:chOff x="3042434" y="2097391"/>
            <a:chExt cx="5959437" cy="3443954"/>
          </a:xfrm>
        </p:grpSpPr>
        <p:grpSp>
          <p:nvGrpSpPr>
            <p:cNvPr id="23" name="22 Grupo"/>
            <p:cNvGrpSpPr/>
            <p:nvPr/>
          </p:nvGrpSpPr>
          <p:grpSpPr>
            <a:xfrm rot="21300000">
              <a:off x="7819832" y="2105653"/>
              <a:ext cx="1182039" cy="3435692"/>
              <a:chOff x="6636275" y="2916499"/>
              <a:chExt cx="1182039" cy="3435692"/>
            </a:xfrm>
          </p:grpSpPr>
          <p:sp>
            <p:nvSpPr>
              <p:cNvPr id="24" name="23 Flecha curvada hacia arriba"/>
              <p:cNvSpPr/>
              <p:nvPr/>
            </p:nvSpPr>
            <p:spPr>
              <a:xfrm rot="5940000" flipV="1">
                <a:off x="5595642" y="4328841"/>
                <a:ext cx="3063983" cy="982717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 rot="540000">
                <a:off x="6731604" y="2916499"/>
                <a:ext cx="1086710" cy="1886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2" name="21 Grupo"/>
            <p:cNvGrpSpPr/>
            <p:nvPr/>
          </p:nvGrpSpPr>
          <p:grpSpPr>
            <a:xfrm flipH="1">
              <a:off x="3042434" y="2097391"/>
              <a:ext cx="1108706" cy="3435692"/>
              <a:chOff x="6636275" y="2916499"/>
              <a:chExt cx="1182039" cy="3435692"/>
            </a:xfrm>
          </p:grpSpPr>
          <p:sp>
            <p:nvSpPr>
              <p:cNvPr id="26" name="25 Flecha curvada hacia arriba"/>
              <p:cNvSpPr/>
              <p:nvPr/>
            </p:nvSpPr>
            <p:spPr>
              <a:xfrm rot="5940000" flipV="1">
                <a:off x="5595642" y="4328841"/>
                <a:ext cx="3063983" cy="982717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 rot="540000">
                <a:off x="6731604" y="2916499"/>
                <a:ext cx="1086710" cy="1886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6" name="5 Grupo"/>
          <p:cNvGrpSpPr/>
          <p:nvPr/>
        </p:nvGrpSpPr>
        <p:grpSpPr>
          <a:xfrm>
            <a:off x="4546725" y="3666458"/>
            <a:ext cx="3669312" cy="3162148"/>
            <a:chOff x="4546725" y="3666458"/>
            <a:chExt cx="3669312" cy="3162148"/>
          </a:xfrm>
        </p:grpSpPr>
        <p:grpSp>
          <p:nvGrpSpPr>
            <p:cNvPr id="35" name="34 Grupo"/>
            <p:cNvGrpSpPr/>
            <p:nvPr/>
          </p:nvGrpSpPr>
          <p:grpSpPr>
            <a:xfrm>
              <a:off x="4546725" y="3666458"/>
              <a:ext cx="3583423" cy="3120796"/>
              <a:chOff x="4546725" y="3666458"/>
              <a:chExt cx="3583423" cy="3120796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725" y="3666458"/>
                <a:ext cx="2956254" cy="312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31 Rectángulo"/>
              <p:cNvSpPr/>
              <p:nvPr/>
            </p:nvSpPr>
            <p:spPr>
              <a:xfrm>
                <a:off x="4727362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CuadroTexto 3"/>
              <p:cNvSpPr txBox="1"/>
              <p:nvPr/>
            </p:nvSpPr>
            <p:spPr>
              <a:xfrm>
                <a:off x="6757913" y="6275049"/>
                <a:ext cx="13722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 smtClean="0"/>
                  <a:t>Atomic</a:t>
                </a:r>
                <a:r>
                  <a:rPr lang="es-ES" sz="1600" b="1" dirty="0" smtClean="0"/>
                  <a:t> </a:t>
                </a:r>
                <a:r>
                  <a:rPr lang="es-ES" sz="1600" b="1" dirty="0" err="1" smtClean="0"/>
                  <a:t>model</a:t>
                </a:r>
                <a:endParaRPr lang="es-ES" sz="1600" b="1" dirty="0"/>
              </a:p>
            </p:txBody>
          </p:sp>
        </p:grpSp>
        <p:sp>
          <p:nvSpPr>
            <p:cNvPr id="30" name="29 CuadroTexto"/>
            <p:cNvSpPr txBox="1"/>
            <p:nvPr/>
          </p:nvSpPr>
          <p:spPr>
            <a:xfrm>
              <a:off x="6672025" y="6566996"/>
              <a:ext cx="1544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 smtClean="0"/>
                <a:t>(</a:t>
              </a:r>
              <a:r>
                <a:rPr lang="es-ES" sz="1100" dirty="0" err="1" smtClean="0"/>
                <a:t>Khoshouei</a:t>
              </a:r>
              <a:r>
                <a:rPr lang="es-ES" sz="1100" dirty="0" smtClean="0"/>
                <a:t> </a:t>
              </a:r>
              <a:r>
                <a:rPr lang="es-ES" sz="1100" i="1" dirty="0" smtClean="0"/>
                <a:t>et al., </a:t>
              </a:r>
              <a:r>
                <a:rPr lang="es-ES" sz="1100" dirty="0" smtClean="0"/>
                <a:t>2017)</a:t>
              </a:r>
              <a:endParaRPr lang="es-ES" sz="1100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3293347" y="116634"/>
            <a:ext cx="6403053" cy="646331"/>
            <a:chOff x="2051722" y="116634"/>
            <a:chExt cx="5184575" cy="646331"/>
          </a:xfrm>
        </p:grpSpPr>
        <p:cxnSp>
          <p:nvCxnSpPr>
            <p:cNvPr id="3" name="2 Conector recto"/>
            <p:cNvCxnSpPr/>
            <p:nvPr/>
          </p:nvCxnSpPr>
          <p:spPr>
            <a:xfrm>
              <a:off x="4716017" y="692696"/>
              <a:ext cx="237626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3 Rectángulo"/>
            <p:cNvSpPr/>
            <p:nvPr/>
          </p:nvSpPr>
          <p:spPr>
            <a:xfrm>
              <a:off x="2051722" y="116634"/>
              <a:ext cx="51845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/>
                <a:t>Approach to the problem</a:t>
              </a:r>
              <a:endParaRPr lang="en-US" sz="3600" b="1" dirty="0"/>
            </a:p>
          </p:txBody>
        </p:sp>
      </p:grpSp>
      <p:grpSp>
        <p:nvGrpSpPr>
          <p:cNvPr id="36" name="35 Grupo"/>
          <p:cNvGrpSpPr/>
          <p:nvPr/>
        </p:nvGrpSpPr>
        <p:grpSpPr>
          <a:xfrm>
            <a:off x="340616" y="793730"/>
            <a:ext cx="4675727" cy="3535245"/>
            <a:chOff x="340616" y="793730"/>
            <a:chExt cx="4675727" cy="3535245"/>
          </a:xfrm>
        </p:grpSpPr>
        <p:sp>
          <p:nvSpPr>
            <p:cNvPr id="5" name="4 Flecha curvada hacia arriba"/>
            <p:cNvSpPr/>
            <p:nvPr/>
          </p:nvSpPr>
          <p:spPr>
            <a:xfrm rot="3660000">
              <a:off x="35935" y="1773004"/>
              <a:ext cx="1833209" cy="82709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uadroTexto 30"/>
            <p:cNvSpPr txBox="1"/>
            <p:nvPr/>
          </p:nvSpPr>
          <p:spPr>
            <a:xfrm>
              <a:off x="2255998" y="992459"/>
              <a:ext cx="2290727" cy="38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 smtClean="0"/>
                <a:t>Electron</a:t>
              </a:r>
              <a:r>
                <a:rPr lang="es-ES" sz="1600" b="1" dirty="0" smtClean="0"/>
                <a:t> </a:t>
              </a:r>
              <a:r>
                <a:rPr lang="es-ES" sz="1600" b="1" dirty="0" err="1" smtClean="0"/>
                <a:t>density</a:t>
              </a:r>
              <a:r>
                <a:rPr lang="es-ES" sz="1600" b="1" dirty="0" smtClean="0"/>
                <a:t> </a:t>
              </a:r>
              <a:r>
                <a:rPr lang="es-ES" sz="1600" b="1" dirty="0" err="1" smtClean="0"/>
                <a:t>map</a:t>
              </a:r>
              <a:endParaRPr lang="es-ES" sz="1600" b="1" dirty="0"/>
            </a:p>
          </p:txBody>
        </p:sp>
        <p:sp>
          <p:nvSpPr>
            <p:cNvPr id="9" name="CuadroTexto 39"/>
            <p:cNvSpPr txBox="1"/>
            <p:nvPr/>
          </p:nvSpPr>
          <p:spPr>
            <a:xfrm>
              <a:off x="358047" y="1963698"/>
              <a:ext cx="1400568" cy="34598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SPA </a:t>
              </a:r>
              <a:r>
                <a:rPr lang="es-ES" sz="1400" b="1" dirty="0" err="1" smtClean="0"/>
                <a:t>workflow</a:t>
              </a:r>
              <a:endParaRPr lang="es-ES" sz="1400" b="1" dirty="0"/>
            </a:p>
          </p:txBody>
        </p:sp>
        <p:pic>
          <p:nvPicPr>
            <p:cNvPr id="10" name="Imagen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30" y="966078"/>
              <a:ext cx="916052" cy="877575"/>
            </a:xfrm>
            <a:prstGeom prst="rect">
              <a:avLst/>
            </a:prstGeom>
          </p:spPr>
        </p:pic>
        <p:sp>
          <p:nvSpPr>
            <p:cNvPr id="11" name="1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 redondeado"/>
            <p:cNvSpPr/>
            <p:nvPr/>
          </p:nvSpPr>
          <p:spPr>
            <a:xfrm>
              <a:off x="340616" y="793730"/>
              <a:ext cx="4675727" cy="35352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996228" y="763322"/>
            <a:ext cx="4803996" cy="3349241"/>
            <a:chOff x="4666574" y="737654"/>
            <a:chExt cx="4153897" cy="297937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14 Rectángulo"/>
            <p:cNvSpPr/>
            <p:nvPr/>
          </p:nvSpPr>
          <p:spPr>
            <a:xfrm>
              <a:off x="4824678" y="3129138"/>
              <a:ext cx="2627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a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141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4824678" y="3347700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b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146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 smtClean="0"/>
                <a:t>)</a:t>
              </a:r>
              <a:endParaRPr lang="es-ES" dirty="0"/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17 Rectángulo"/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4</a:t>
              </a:r>
              <a:r>
                <a:rPr lang="es-ES" i="1" dirty="0" smtClean="0"/>
                <a:t> HEME</a:t>
              </a:r>
              <a:endParaRPr lang="es-ES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 smtClean="0"/>
                <a:t>www.cellsignal.com</a:t>
              </a:r>
              <a:endParaRPr lang="es-ES" sz="1100" dirty="0"/>
            </a:p>
          </p:txBody>
        </p:sp>
      </p:grpSp>
      <p:grpSp>
        <p:nvGrpSpPr>
          <p:cNvPr id="37" name="36 Grupo"/>
          <p:cNvGrpSpPr/>
          <p:nvPr/>
        </p:nvGrpSpPr>
        <p:grpSpPr>
          <a:xfrm>
            <a:off x="5102680" y="1018893"/>
            <a:ext cx="1795684" cy="2365146"/>
            <a:chOff x="-20706" y="4193301"/>
            <a:chExt cx="2060205" cy="2581580"/>
          </a:xfrm>
        </p:grpSpPr>
        <p:sp>
          <p:nvSpPr>
            <p:cNvPr id="38" name="CuadroTexto 1"/>
            <p:cNvSpPr txBox="1"/>
            <p:nvPr/>
          </p:nvSpPr>
          <p:spPr>
            <a:xfrm>
              <a:off x="-20706" y="4193301"/>
              <a:ext cx="2060205" cy="43672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/>
                <a:t>Model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building</a:t>
              </a:r>
              <a:endParaRPr lang="es-ES" sz="2000" b="1" dirty="0"/>
            </a:p>
          </p:txBody>
        </p:sp>
        <p:pic>
          <p:nvPicPr>
            <p:cNvPr id="39" name="Imagen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140" y="4629474"/>
              <a:ext cx="1020596" cy="2145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6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Template-Free (De-novo)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90827" y="1268760"/>
            <a:ext cx="10972800" cy="49377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772816"/>
            <a:ext cx="5249562" cy="9584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72" y="2966304"/>
            <a:ext cx="5479707" cy="1187756"/>
          </a:xfrm>
          <a:prstGeom prst="rect">
            <a:avLst/>
          </a:prstGeom>
        </p:spPr>
      </p:pic>
      <p:pic>
        <p:nvPicPr>
          <p:cNvPr id="8" name="Picture 2" descr="https://upload.wikimedia.org/wikipedia/commons/thumb/a/ab/Main_protein_structure_levels_zh_%28zh-tw%29.svg/250px-Main_protein_structure_levels_zh_%28zh-tw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9" y="1517729"/>
            <a:ext cx="2555428" cy="44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893126" y="3602047"/>
            <a:ext cx="2439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+mn-lt"/>
                <a:ea typeface="+mn-ea"/>
              </a:rPr>
              <a:t>將鍵</a:t>
            </a:r>
            <a:r>
              <a:rPr lang="zh-TW" altLang="en-US" dirty="0">
                <a:latin typeface="+mn-lt"/>
                <a:ea typeface="+mn-ea"/>
              </a:rPr>
              <a:t>長、鍵角、二面角、凡得瓦作用力、靜電力及 氫鍵等相關能</a:t>
            </a:r>
            <a:r>
              <a:rPr lang="zh-TW" altLang="en-US" dirty="0" smtClean="0">
                <a:latin typeface="+mn-lt"/>
                <a:ea typeface="+mn-ea"/>
              </a:rPr>
              <a:t>量考慮進來。</a:t>
            </a:r>
            <a:endParaRPr lang="en-US" altLang="zh-TW" dirty="0" smtClean="0">
              <a:latin typeface="+mn-lt"/>
              <a:ea typeface="+mn-ea"/>
            </a:endParaRPr>
          </a:p>
          <a:p>
            <a:endParaRPr lang="en-US" altLang="zh-TW" dirty="0">
              <a:latin typeface="+mn-lt"/>
              <a:ea typeface="+mn-ea"/>
            </a:endParaRPr>
          </a:p>
          <a:p>
            <a:r>
              <a:rPr lang="zh-TW" altLang="en-US" dirty="0">
                <a:latin typeface="+mn-lt"/>
                <a:ea typeface="+mn-ea"/>
              </a:rPr>
              <a:t>利用分子力學力場方法，輕微地改變分子的幾何結構，便能最佳化一個分子 單一構型的結構，並產生較合理的結構。</a:t>
            </a:r>
          </a:p>
        </p:txBody>
      </p:sp>
      <p:sp>
        <p:nvSpPr>
          <p:cNvPr id="10" name="矩形 9"/>
          <p:cNvSpPr/>
          <p:nvPr/>
        </p:nvSpPr>
        <p:spPr>
          <a:xfrm>
            <a:off x="5615801" y="1453408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從</a:t>
            </a:r>
            <a:r>
              <a:rPr lang="en-US" altLang="zh-TW" dirty="0" smtClean="0">
                <a:latin typeface="+mn-ea"/>
                <a:ea typeface="+mn-ea"/>
              </a:rPr>
              <a:t>sequence </a:t>
            </a:r>
            <a:r>
              <a:rPr lang="zh-TW" altLang="en-US" dirty="0" smtClean="0">
                <a:latin typeface="+mn-ea"/>
                <a:ea typeface="+mn-ea"/>
              </a:rPr>
              <a:t>預測三維結構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8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Template-Free (De-novo</a:t>
            </a:r>
            <a:r>
              <a:rPr lang="en-US" altLang="zh-TW" dirty="0" smtClean="0"/>
              <a:t>) using </a:t>
            </a:r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5105136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AlphaFold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MiniFold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Recurrent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Geometric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Networks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Predict Contact Map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Predict Structure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/>
            <a:r>
              <a:rPr lang="en-US" altLang="zh-TW" dirty="0">
                <a:hlinkClick r:id="rId8"/>
              </a:rPr>
              <a:t>Critical Assessment of protein </a:t>
            </a:r>
            <a:endParaRPr lang="en-US" altLang="zh-TW" dirty="0" smtClean="0">
              <a:hlinkClick r:id="rId8"/>
            </a:endParaRPr>
          </a:p>
          <a:p>
            <a:pPr marL="274638" lvl="1" indent="0">
              <a:buNone/>
            </a:pPr>
            <a:r>
              <a:rPr lang="en-US" altLang="zh-TW" dirty="0" smtClean="0">
                <a:hlinkClick r:id="rId8"/>
              </a:rPr>
              <a:t>Structure </a:t>
            </a:r>
            <a:r>
              <a:rPr lang="en-US" altLang="zh-TW" dirty="0">
                <a:hlinkClick r:id="rId8"/>
              </a:rPr>
              <a:t>Prediction (CASP</a:t>
            </a:r>
            <a:r>
              <a:rPr lang="en-US" altLang="zh-TW" dirty="0" smtClean="0">
                <a:hlinkClick r:id="rId8"/>
              </a:rPr>
              <a:t>)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ProteinNet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s://storage.googleapis.com/deepmind-live-cms-alt/images/Origami-CASP-181127-r01_fig4-method.width-150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1484784"/>
            <a:ext cx="5527802" cy="434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Template-Based (Comparative modeling)</a:t>
            </a:r>
            <a:endParaRPr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51051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Select reference protein that is similar to target protein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tertiary structure of reference protein is known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sequence similarity between target and reference is higher than 25%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sequence alignment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backbone and variation part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part are determined by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database the corresponding structure fragment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Adjust the coordinates by minimizing the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 and validation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98" y="5333527"/>
            <a:ext cx="7093595" cy="10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5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E0613F-01AD-4AF4-B065-14E6D69794D3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4" name="CuadroTexto 30"/>
          <p:cNvSpPr txBox="1"/>
          <p:nvPr/>
        </p:nvSpPr>
        <p:spPr>
          <a:xfrm>
            <a:off x="3143672" y="864157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+mn-lt"/>
              </a:rPr>
              <a:t>Our inputs will be map and protein sequences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412776"/>
            <a:ext cx="6010275" cy="2876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4077072"/>
            <a:ext cx="1336125" cy="1954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372" y="4376280"/>
            <a:ext cx="3244875" cy="2345200"/>
          </a:xfrm>
          <a:prstGeom prst="rect">
            <a:avLst/>
          </a:prstGeom>
        </p:spPr>
      </p:pic>
      <p:sp>
        <p:nvSpPr>
          <p:cNvPr id="9" name="3 Rectángulo"/>
          <p:cNvSpPr/>
          <p:nvPr/>
        </p:nvSpPr>
        <p:spPr>
          <a:xfrm>
            <a:off x="3293347" y="116634"/>
            <a:ext cx="6403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Overview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46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213756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3861048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305470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73" y="2547435"/>
            <a:ext cx="6146534" cy="3966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92" y="675784"/>
            <a:ext cx="3887239" cy="283638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40575" y="2430225"/>
            <a:ext cx="0" cy="4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01173" y="1648909"/>
            <a:ext cx="501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lt"/>
              </a:rPr>
              <a:t>第一次使用</a:t>
            </a:r>
            <a:endParaRPr lang="en-US" altLang="zh-TW" dirty="0" smtClean="0">
              <a:latin typeface="+mn-lt"/>
            </a:endParaRPr>
          </a:p>
          <a:p>
            <a:r>
              <a:rPr lang="zh-TW" altLang="en-US" dirty="0">
                <a:latin typeface="+mn-lt"/>
              </a:rPr>
              <a:t>先</a:t>
            </a:r>
            <a:r>
              <a:rPr lang="zh-TW" altLang="en-US" dirty="0" smtClean="0">
                <a:latin typeface="+mn-lt"/>
              </a:rPr>
              <a:t>按</a:t>
            </a:r>
            <a:r>
              <a:rPr lang="en-US" altLang="zh-TW" dirty="0" smtClean="0">
                <a:latin typeface="+mn-lt"/>
              </a:rPr>
              <a:t>session</a:t>
            </a:r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 SSH </a:t>
            </a:r>
            <a:r>
              <a:rPr lang="zh-TW" altLang="en-US" dirty="0" smtClean="0">
                <a:latin typeface="+mn-lt"/>
                <a:sym typeface="Wingdings" panose="05000000000000000000" pitchFamily="2" charset="2"/>
              </a:rPr>
              <a:t>輸入</a:t>
            </a:r>
            <a:r>
              <a:rPr lang="en-US" altLang="zh-TW" dirty="0" smtClean="0">
                <a:latin typeface="+mn-lt"/>
                <a:sym typeface="Wingdings" panose="05000000000000000000" pitchFamily="2" charset="2"/>
              </a:rPr>
              <a:t>IP  OK</a:t>
            </a:r>
            <a:endParaRPr lang="zh-TW" altLang="en-US" dirty="0">
              <a:latin typeface="+mn-lt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4278561" y="2093975"/>
            <a:ext cx="199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1620982" y="2479906"/>
            <a:ext cx="4723291" cy="94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40575" y="3716511"/>
            <a:ext cx="259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接下來只要點選這個就可以進到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 rot="16200000">
            <a:off x="877719" y="3503366"/>
            <a:ext cx="187890" cy="196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229" y="3700058"/>
            <a:ext cx="5040485" cy="2708726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16200000">
            <a:off x="6077620" y="4476151"/>
            <a:ext cx="880181" cy="653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8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3139705" y="116634"/>
            <a:ext cx="6484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1.- Get the initial model (s)</a:t>
            </a:r>
            <a:endParaRPr lang="en-US" sz="3600" b="1" dirty="0"/>
          </a:p>
        </p:txBody>
      </p:sp>
      <p:cxnSp>
        <p:nvCxnSpPr>
          <p:cNvPr id="24" name="23 Conector recto"/>
          <p:cNvCxnSpPr/>
          <p:nvPr/>
        </p:nvCxnSpPr>
        <p:spPr>
          <a:xfrm>
            <a:off x="5515968" y="676091"/>
            <a:ext cx="29330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30 Grupo"/>
          <p:cNvGrpSpPr/>
          <p:nvPr/>
        </p:nvGrpSpPr>
        <p:grpSpPr>
          <a:xfrm>
            <a:off x="544502" y="1192398"/>
            <a:ext cx="4683373" cy="1722675"/>
            <a:chOff x="544502" y="1192398"/>
            <a:chExt cx="4683373" cy="1722675"/>
          </a:xfrm>
        </p:grpSpPr>
        <p:sp>
          <p:nvSpPr>
            <p:cNvPr id="25" name="24 Rectángulo"/>
            <p:cNvSpPr/>
            <p:nvPr/>
          </p:nvSpPr>
          <p:spPr>
            <a:xfrm>
              <a:off x="544502" y="1192398"/>
              <a:ext cx="468337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Homology modeling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544502" y="1807077"/>
              <a:ext cx="26519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b="1" dirty="0" err="1" smtClean="0"/>
                <a:t>Our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proteins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borrow</a:t>
              </a:r>
              <a:r>
                <a:rPr lang="es-ES" sz="2200" b="1" dirty="0" smtClean="0"/>
                <a:t> </a:t>
              </a:r>
            </a:p>
            <a:p>
              <a:r>
                <a:rPr lang="es-ES" sz="2200" b="1" dirty="0" err="1" smtClean="0"/>
                <a:t>the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structure</a:t>
              </a:r>
              <a:endParaRPr lang="es-ES" sz="2200" b="1" dirty="0" smtClean="0"/>
            </a:p>
            <a:p>
              <a:r>
                <a:rPr lang="es-ES" sz="2200" b="1" dirty="0" smtClean="0"/>
                <a:t>of similar </a:t>
              </a:r>
              <a:r>
                <a:rPr lang="es-ES" sz="2200" b="1" dirty="0" err="1" smtClean="0"/>
                <a:t>proteins</a:t>
              </a:r>
              <a:endParaRPr lang="es-ES" sz="2200" b="1" dirty="0"/>
            </a:p>
          </p:txBody>
        </p:sp>
      </p:grpSp>
      <p:sp>
        <p:nvSpPr>
          <p:cNvPr id="27" name="26 CuadroTexto"/>
          <p:cNvSpPr txBox="1"/>
          <p:nvPr/>
        </p:nvSpPr>
        <p:spPr>
          <a:xfrm>
            <a:off x="490884" y="5272867"/>
            <a:ext cx="3012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1</a:t>
            </a:r>
            <a:r>
              <a:rPr lang="es-ES" sz="2000" b="1" baseline="30000" dirty="0" smtClean="0"/>
              <a:t>st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clue</a:t>
            </a:r>
            <a:r>
              <a:rPr lang="es-ES" sz="2000" b="1" dirty="0" smtClean="0"/>
              <a:t>: </a:t>
            </a:r>
          </a:p>
          <a:p>
            <a:pPr algn="ctr"/>
            <a:r>
              <a:rPr lang="es-ES" sz="2000" dirty="0" err="1" smtClean="0"/>
              <a:t>Skeleton</a:t>
            </a:r>
            <a:r>
              <a:rPr lang="es-ES" sz="2000" dirty="0" smtClean="0"/>
              <a:t> of </a:t>
            </a:r>
            <a:r>
              <a:rPr lang="es-ES" sz="2000" dirty="0" smtClean="0">
                <a:latin typeface="Symbol" panose="05050102010706020507" pitchFamily="18" charset="2"/>
              </a:rPr>
              <a:t>a</a:t>
            </a:r>
            <a:r>
              <a:rPr lang="es-ES" sz="2000" dirty="0" smtClean="0"/>
              <a:t> </a:t>
            </a:r>
            <a:r>
              <a:rPr lang="es-ES" sz="2000" dirty="0" err="1" smtClean="0"/>
              <a:t>carbons</a:t>
            </a:r>
            <a:r>
              <a:rPr lang="es-ES" sz="2000" dirty="0" smtClean="0"/>
              <a:t> </a:t>
            </a:r>
          </a:p>
          <a:p>
            <a:pPr algn="ctr"/>
            <a:r>
              <a:rPr lang="es-ES" sz="2000" dirty="0" smtClean="0"/>
              <a:t>and </a:t>
            </a:r>
          </a:p>
          <a:p>
            <a:pPr algn="ctr"/>
            <a:r>
              <a:rPr lang="es-ES" sz="2000" dirty="0" err="1" smtClean="0"/>
              <a:t>many</a:t>
            </a:r>
            <a:r>
              <a:rPr lang="es-ES" sz="2000" dirty="0" smtClean="0"/>
              <a:t> </a:t>
            </a:r>
            <a:r>
              <a:rPr lang="es-ES" sz="2000" dirty="0" err="1" smtClean="0"/>
              <a:t>side</a:t>
            </a:r>
            <a:r>
              <a:rPr lang="es-ES" sz="2000" dirty="0" smtClean="0"/>
              <a:t> </a:t>
            </a:r>
            <a:r>
              <a:rPr lang="es-ES" sz="2000" dirty="0" err="1" smtClean="0"/>
              <a:t>chains</a:t>
            </a:r>
            <a:endParaRPr lang="es-ES" sz="2000" dirty="0"/>
          </a:p>
        </p:txBody>
      </p:sp>
      <p:grpSp>
        <p:nvGrpSpPr>
          <p:cNvPr id="28" name="27 Grupo"/>
          <p:cNvGrpSpPr/>
          <p:nvPr/>
        </p:nvGrpSpPr>
        <p:grpSpPr>
          <a:xfrm>
            <a:off x="2941107" y="2453146"/>
            <a:ext cx="5867419" cy="4342167"/>
            <a:chOff x="611560" y="2248142"/>
            <a:chExt cx="5867419" cy="4342167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937734" y="4049063"/>
              <a:ext cx="2383424" cy="269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248142"/>
              <a:ext cx="3169310" cy="262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1 Grupo"/>
          <p:cNvGrpSpPr/>
          <p:nvPr/>
        </p:nvGrpSpPr>
        <p:grpSpPr>
          <a:xfrm>
            <a:off x="5906028" y="3457492"/>
            <a:ext cx="2546095" cy="1250558"/>
            <a:chOff x="3582786" y="3258562"/>
            <a:chExt cx="2546095" cy="1250558"/>
          </a:xfrm>
        </p:grpSpPr>
        <p:sp>
          <p:nvSpPr>
            <p:cNvPr id="3" name="2 Flecha curvada hacia arriba"/>
            <p:cNvSpPr/>
            <p:nvPr/>
          </p:nvSpPr>
          <p:spPr>
            <a:xfrm rot="2040000" flipH="1" flipV="1">
              <a:off x="3582786" y="3310112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" name="3 Flecha curvada hacia arriba"/>
            <p:cNvSpPr/>
            <p:nvPr/>
          </p:nvSpPr>
          <p:spPr>
            <a:xfrm rot="-1080000" flipH="1" flipV="1">
              <a:off x="3908662" y="3666455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4896686" y="3258562"/>
              <a:ext cx="611418" cy="125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358170" y="3510300"/>
              <a:ext cx="770711" cy="6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6996228" y="763322"/>
            <a:ext cx="4803996" cy="3349241"/>
            <a:chOff x="4666574" y="737654"/>
            <a:chExt cx="4153897" cy="297937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Rectángulo"/>
            <p:cNvSpPr/>
            <p:nvPr/>
          </p:nvSpPr>
          <p:spPr>
            <a:xfrm>
              <a:off x="4824678" y="3129138"/>
              <a:ext cx="2627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a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141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4824678" y="3347700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b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146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 smtClean="0"/>
                <a:t>)</a:t>
              </a:r>
              <a:endParaRPr lang="es-ES" dirty="0"/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11 Rectángulo"/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4</a:t>
              </a:r>
              <a:r>
                <a:rPr lang="es-ES" i="1" dirty="0" smtClean="0"/>
                <a:t> HEME</a:t>
              </a:r>
              <a:endParaRPr lang="es-ES" dirty="0"/>
            </a:p>
          </p:txBody>
        </p:sp>
        <p:sp>
          <p:nvSpPr>
            <p:cNvPr id="13" name="12 Rectángulo redondeado"/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 smtClean="0"/>
                <a:t>www.cellsignal.com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78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4" y="68509"/>
            <a:ext cx="8482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5" y="712422"/>
            <a:ext cx="5700916" cy="612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00" y="2427990"/>
            <a:ext cx="3401845" cy="288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6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4" y="68509"/>
            <a:ext cx="8626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4" y="728345"/>
            <a:ext cx="5700917" cy="604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60" y="2272072"/>
            <a:ext cx="2664779" cy="304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7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4" y="68509"/>
            <a:ext cx="8193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1" y="666580"/>
            <a:ext cx="5902068" cy="620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00" y="2427990"/>
            <a:ext cx="3401845" cy="288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0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4" y="68509"/>
            <a:ext cx="7977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9" y="723085"/>
            <a:ext cx="5817484" cy="608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60" y="2272072"/>
            <a:ext cx="2664779" cy="304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6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4" y="68509"/>
            <a:ext cx="8049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3" y="740041"/>
            <a:ext cx="5826126" cy="604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53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21 Grupo"/>
          <p:cNvGrpSpPr/>
          <p:nvPr/>
        </p:nvGrpSpPr>
        <p:grpSpPr>
          <a:xfrm>
            <a:off x="7590113" y="4013822"/>
            <a:ext cx="3774535" cy="2512450"/>
            <a:chOff x="7590113" y="3951676"/>
            <a:chExt cx="3774535" cy="2512450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113" y="3951676"/>
              <a:ext cx="3774535" cy="251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Elipse"/>
            <p:cNvSpPr/>
            <p:nvPr/>
          </p:nvSpPr>
          <p:spPr>
            <a:xfrm>
              <a:off x="9051150" y="4605878"/>
              <a:ext cx="1108132" cy="10984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432" y="1414008"/>
            <a:ext cx="3712015" cy="250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86600" y="30009"/>
            <a:ext cx="1122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3.- Flexible fitting (refinement) of model(s) in map</a:t>
            </a:r>
            <a:endParaRPr lang="en-US" sz="3600" b="1" dirty="0"/>
          </a:p>
        </p:txBody>
      </p:sp>
      <p:cxnSp>
        <p:nvCxnSpPr>
          <p:cNvPr id="3" name="2 Conector recto"/>
          <p:cNvCxnSpPr/>
          <p:nvPr/>
        </p:nvCxnSpPr>
        <p:spPr>
          <a:xfrm>
            <a:off x="4955564" y="589466"/>
            <a:ext cx="218014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Rectángulo"/>
          <p:cNvSpPr/>
          <p:nvPr/>
        </p:nvSpPr>
        <p:spPr>
          <a:xfrm>
            <a:off x="7424198" y="895591"/>
            <a:ext cx="4382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Get the final model(s)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>
            <a:off x="9059715" y="1725041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Elipse"/>
          <p:cNvSpPr/>
          <p:nvPr/>
        </p:nvSpPr>
        <p:spPr>
          <a:xfrm>
            <a:off x="7555823" y="2738957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Elipse"/>
          <p:cNvSpPr/>
          <p:nvPr/>
        </p:nvSpPr>
        <p:spPr>
          <a:xfrm>
            <a:off x="7654892" y="5681940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3" y="740041"/>
            <a:ext cx="5826126" cy="604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Rectángulo"/>
          <p:cNvSpPr/>
          <p:nvPr/>
        </p:nvSpPr>
        <p:spPr>
          <a:xfrm>
            <a:off x="4255536" y="6411046"/>
            <a:ext cx="3928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Manual and automatic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59985" y="684647"/>
            <a:ext cx="6002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+mn-lt"/>
              </a:rPr>
              <a:t>Minimize E = </a:t>
            </a:r>
            <a:r>
              <a:rPr lang="en-US" altLang="zh-TW" sz="1600" dirty="0" err="1" smtClean="0">
                <a:latin typeface="+mn-lt"/>
              </a:rPr>
              <a:t>Egeom</a:t>
            </a:r>
            <a:r>
              <a:rPr lang="en-US" altLang="zh-TW" sz="1600" dirty="0" smtClean="0">
                <a:latin typeface="+mn-lt"/>
              </a:rPr>
              <a:t> </a:t>
            </a:r>
            <a:r>
              <a:rPr lang="en-US" altLang="zh-TW" sz="1600" dirty="0">
                <a:latin typeface="+mn-lt"/>
              </a:rPr>
              <a:t>+ w </a:t>
            </a:r>
            <a:r>
              <a:rPr lang="en-US" altLang="zh-TW" sz="1600" dirty="0" err="1" smtClean="0">
                <a:latin typeface="+mn-lt"/>
              </a:rPr>
              <a:t>Edata</a:t>
            </a:r>
            <a:r>
              <a:rPr lang="en-US" altLang="zh-TW" sz="1600" dirty="0" smtClean="0">
                <a:latin typeface="+mn-lt"/>
              </a:rPr>
              <a:t> in Real space or </a:t>
            </a:r>
            <a:r>
              <a:rPr lang="en-US" altLang="zh-TW" sz="1600" dirty="0">
                <a:latin typeface="+mn-lt"/>
              </a:rPr>
              <a:t>F</a:t>
            </a:r>
            <a:r>
              <a:rPr lang="en-US" altLang="zh-TW" sz="1600" dirty="0" smtClean="0">
                <a:latin typeface="+mn-lt"/>
              </a:rPr>
              <a:t>ourier space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26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10" grpId="0" animBg="1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 rot="-2100000">
            <a:off x="5224460" y="530485"/>
            <a:ext cx="2546095" cy="1250558"/>
            <a:chOff x="3582786" y="3258562"/>
            <a:chExt cx="2546095" cy="1250558"/>
          </a:xfrm>
        </p:grpSpPr>
        <p:sp>
          <p:nvSpPr>
            <p:cNvPr id="9" name="8 Flecha curvada hacia arriba"/>
            <p:cNvSpPr/>
            <p:nvPr/>
          </p:nvSpPr>
          <p:spPr>
            <a:xfrm rot="2040000" flipH="1" flipV="1">
              <a:off x="3582786" y="3310112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" name="9 Flecha curvada hacia arriba"/>
            <p:cNvSpPr/>
            <p:nvPr/>
          </p:nvSpPr>
          <p:spPr>
            <a:xfrm rot="-1080000" flipH="1" flipV="1">
              <a:off x="3908662" y="3666455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4896686" y="3258562"/>
              <a:ext cx="611418" cy="125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5358170" y="3510300"/>
              <a:ext cx="770711" cy="6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3471293" y="1150206"/>
            <a:ext cx="6873179" cy="1077218"/>
            <a:chOff x="3471293" y="1150206"/>
            <a:chExt cx="5838165" cy="1077218"/>
          </a:xfrm>
        </p:grpSpPr>
        <p:sp>
          <p:nvSpPr>
            <p:cNvPr id="3" name="2 Rectángulo"/>
            <p:cNvSpPr/>
            <p:nvPr/>
          </p:nvSpPr>
          <p:spPr>
            <a:xfrm>
              <a:off x="3471293" y="1316633"/>
              <a:ext cx="199112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Geometry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4" name="3 Rectángulo"/>
            <p:cNvSpPr/>
            <p:nvPr/>
          </p:nvSpPr>
          <p:spPr>
            <a:xfrm>
              <a:off x="6357130" y="1150206"/>
              <a:ext cx="295232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B050"/>
                  </a:solidFill>
                </a:rPr>
                <a:t>Map and model </a:t>
              </a:r>
            </a:p>
            <a:p>
              <a:pPr algn="ctr"/>
              <a:r>
                <a:rPr lang="en-US" sz="3200" b="1" dirty="0" smtClean="0">
                  <a:solidFill>
                    <a:srgbClr val="00B050"/>
                  </a:solidFill>
                </a:rPr>
                <a:t>similarity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5" name="4 Rectángulo"/>
          <p:cNvSpPr/>
          <p:nvPr/>
        </p:nvSpPr>
        <p:spPr>
          <a:xfrm>
            <a:off x="1373719" y="573077"/>
            <a:ext cx="6141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Is this structure reliable?</a:t>
            </a:r>
            <a:endParaRPr lang="en-US" sz="3200" b="1" dirty="0">
              <a:solidFill>
                <a:srgbClr val="0070C0"/>
              </a:solidFill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5986517" y="589466"/>
            <a:ext cx="197473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006467" y="300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4.- Model(s) validation</a:t>
            </a:r>
            <a:endParaRPr lang="en-US" sz="3600" b="1" dirty="0"/>
          </a:p>
        </p:txBody>
      </p:sp>
      <p:grpSp>
        <p:nvGrpSpPr>
          <p:cNvPr id="13" name="12 Grupo"/>
          <p:cNvGrpSpPr/>
          <p:nvPr/>
        </p:nvGrpSpPr>
        <p:grpSpPr>
          <a:xfrm>
            <a:off x="3936890" y="2502959"/>
            <a:ext cx="2391935" cy="1526358"/>
            <a:chOff x="2830014" y="2589584"/>
            <a:chExt cx="2391935" cy="1526358"/>
          </a:xfrm>
        </p:grpSpPr>
        <p:sp>
          <p:nvSpPr>
            <p:cNvPr id="14" name="13 Flecha curvada hacia arriba"/>
            <p:cNvSpPr/>
            <p:nvPr/>
          </p:nvSpPr>
          <p:spPr>
            <a:xfrm rot="13440000" flipH="1" flipV="1">
              <a:off x="3188311" y="3426607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2830014" y="2589584"/>
              <a:ext cx="805881" cy="141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7374116" y="4673804"/>
            <a:ext cx="4410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Is the map derived from 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the model similar to the 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original map?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4777039" y="6132025"/>
            <a:ext cx="39411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Q (Submission)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78" y="2358607"/>
            <a:ext cx="2463121" cy="246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88" y="2480109"/>
            <a:ext cx="2371207" cy="2317045"/>
          </a:xfrm>
          <a:prstGeom prst="rect">
            <a:avLst/>
          </a:prstGeom>
        </p:spPr>
      </p:pic>
      <p:grpSp>
        <p:nvGrpSpPr>
          <p:cNvPr id="28" name="27 Grupo"/>
          <p:cNvGrpSpPr/>
          <p:nvPr/>
        </p:nvGrpSpPr>
        <p:grpSpPr>
          <a:xfrm>
            <a:off x="653125" y="1784413"/>
            <a:ext cx="6141046" cy="4089720"/>
            <a:chOff x="653125" y="1784413"/>
            <a:chExt cx="6141046" cy="4089720"/>
          </a:xfrm>
        </p:grpSpPr>
        <p:sp>
          <p:nvSpPr>
            <p:cNvPr id="16" name="15 Rectángulo"/>
            <p:cNvSpPr/>
            <p:nvPr/>
          </p:nvSpPr>
          <p:spPr>
            <a:xfrm>
              <a:off x="653125" y="4673804"/>
              <a:ext cx="61410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Is this structure similar</a:t>
              </a:r>
            </a:p>
            <a:p>
              <a:r>
                <a:rPr lang="en-US" sz="2400" b="1" dirty="0" smtClean="0">
                  <a:solidFill>
                    <a:srgbClr val="0070C0"/>
                  </a:solidFill>
                </a:rPr>
                <a:t>to structures of the database?</a:t>
              </a:r>
            </a:p>
            <a:p>
              <a:r>
                <a:rPr lang="en-US" sz="2400" b="1" dirty="0" smtClean="0">
                  <a:solidFill>
                    <a:srgbClr val="0070C0"/>
                  </a:solidFill>
                </a:rPr>
                <a:t>(Bond lengths, angles, contacts …)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1" name="20 Grupo"/>
            <p:cNvGrpSpPr/>
            <p:nvPr/>
          </p:nvGrpSpPr>
          <p:grpSpPr>
            <a:xfrm>
              <a:off x="843379" y="1784413"/>
              <a:ext cx="4113037" cy="3002288"/>
              <a:chOff x="286564" y="2128157"/>
              <a:chExt cx="3728784" cy="2658541"/>
            </a:xfrm>
          </p:grpSpPr>
          <p:grpSp>
            <p:nvGrpSpPr>
              <p:cNvPr id="22" name="21 Grupo"/>
              <p:cNvGrpSpPr/>
              <p:nvPr/>
            </p:nvGrpSpPr>
            <p:grpSpPr>
              <a:xfrm>
                <a:off x="2153837" y="2589584"/>
                <a:ext cx="1861511" cy="2197114"/>
                <a:chOff x="3429286" y="3825837"/>
                <a:chExt cx="2479651" cy="2648978"/>
              </a:xfrm>
            </p:grpSpPr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2979" y="3861048"/>
                  <a:ext cx="2475958" cy="26137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26 Rectángulo"/>
                <p:cNvSpPr/>
                <p:nvPr/>
              </p:nvSpPr>
              <p:spPr>
                <a:xfrm>
                  <a:off x="3429286" y="3825837"/>
                  <a:ext cx="288032" cy="350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3" name="22 Grupo"/>
              <p:cNvGrpSpPr/>
              <p:nvPr/>
            </p:nvGrpSpPr>
            <p:grpSpPr>
              <a:xfrm>
                <a:off x="286564" y="2128157"/>
                <a:ext cx="1909172" cy="1876907"/>
                <a:chOff x="286564" y="2128157"/>
                <a:chExt cx="2028848" cy="2020923"/>
              </a:xfrm>
            </p:grpSpPr>
            <p:pic>
              <p:nvPicPr>
                <p:cNvPr id="2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564" y="2128157"/>
                  <a:ext cx="2028848" cy="20209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24 Rectángulo"/>
                <p:cNvSpPr/>
                <p:nvPr/>
              </p:nvSpPr>
              <p:spPr>
                <a:xfrm>
                  <a:off x="803207" y="3212976"/>
                  <a:ext cx="1437405" cy="557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rgbClr val="FF0000"/>
                      </a:solidFill>
                    </a:rPr>
                    <a:t>PDB</a:t>
                  </a:r>
                  <a:endParaRPr lang="en-US" sz="32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65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207812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727848" y="2151710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82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78423" y="25376"/>
            <a:ext cx="5904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0.- Map preprocessing</a:t>
            </a:r>
            <a:endParaRPr lang="en-US" sz="3600" b="1" dirty="0"/>
          </a:p>
        </p:txBody>
      </p:sp>
      <p:cxnSp>
        <p:nvCxnSpPr>
          <p:cNvPr id="3" name="2 Conector recto"/>
          <p:cNvCxnSpPr/>
          <p:nvPr/>
        </p:nvCxnSpPr>
        <p:spPr>
          <a:xfrm>
            <a:off x="4147457" y="601438"/>
            <a:ext cx="3600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Rectángulo"/>
          <p:cNvSpPr/>
          <p:nvPr/>
        </p:nvSpPr>
        <p:spPr>
          <a:xfrm>
            <a:off x="1135312" y="2089995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Map sharpening</a:t>
            </a:r>
            <a:endParaRPr lang="en-US" sz="3600" b="1" dirty="0"/>
          </a:p>
        </p:txBody>
      </p:sp>
      <p:sp>
        <p:nvSpPr>
          <p:cNvPr id="5" name="4 Rectángulo"/>
          <p:cNvSpPr/>
          <p:nvPr/>
        </p:nvSpPr>
        <p:spPr>
          <a:xfrm>
            <a:off x="1073113" y="5122061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Extract unit cell</a:t>
            </a:r>
            <a:endParaRPr lang="en-US" sz="3600" b="1" dirty="0"/>
          </a:p>
        </p:txBody>
      </p:sp>
      <p:grpSp>
        <p:nvGrpSpPr>
          <p:cNvPr id="6" name="5 Grupo"/>
          <p:cNvGrpSpPr/>
          <p:nvPr/>
        </p:nvGrpSpPr>
        <p:grpSpPr>
          <a:xfrm>
            <a:off x="6159328" y="671707"/>
            <a:ext cx="5030653" cy="3301336"/>
            <a:chOff x="3747813" y="764703"/>
            <a:chExt cx="5030653" cy="3301336"/>
          </a:xfrm>
        </p:grpSpPr>
        <p:grpSp>
          <p:nvGrpSpPr>
            <p:cNvPr id="7" name="6 Grupo"/>
            <p:cNvGrpSpPr/>
            <p:nvPr/>
          </p:nvGrpSpPr>
          <p:grpSpPr>
            <a:xfrm>
              <a:off x="3866195" y="916271"/>
              <a:ext cx="4836748" cy="2944777"/>
              <a:chOff x="3635896" y="923273"/>
              <a:chExt cx="5388470" cy="3297815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7904" y="923273"/>
                <a:ext cx="2510173" cy="1462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8144" y="923273"/>
                <a:ext cx="2504081" cy="1462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7904" y="2385509"/>
                <a:ext cx="5316462" cy="1835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12 Rectángulo"/>
              <p:cNvSpPr/>
              <p:nvPr/>
            </p:nvSpPr>
            <p:spPr>
              <a:xfrm>
                <a:off x="3635896" y="3717032"/>
                <a:ext cx="504056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8" name="7 Rectángulo redondeado"/>
            <p:cNvSpPr/>
            <p:nvPr/>
          </p:nvSpPr>
          <p:spPr>
            <a:xfrm>
              <a:off x="3747813" y="764703"/>
              <a:ext cx="5030653" cy="32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5415116" y="3789040"/>
              <a:ext cx="20092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Ramírez-</a:t>
              </a:r>
              <a:r>
                <a:rPr lang="es-ES" sz="1200" dirty="0" err="1" smtClean="0"/>
                <a:t>Aportela</a:t>
              </a:r>
              <a:r>
                <a:rPr lang="es-ES" sz="1200" dirty="0" smtClean="0"/>
                <a:t> </a:t>
              </a:r>
              <a:r>
                <a:rPr lang="es-ES" sz="1200" i="1" dirty="0" smtClean="0"/>
                <a:t>et al., </a:t>
              </a:r>
              <a:r>
                <a:rPr lang="es-ES" sz="1200" dirty="0" smtClean="0"/>
                <a:t>2018</a:t>
              </a:r>
              <a:endParaRPr lang="es-ES" sz="1200" dirty="0"/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5968848" y="4149080"/>
            <a:ext cx="5455831" cy="2592288"/>
            <a:chOff x="3580665" y="4149080"/>
            <a:chExt cx="5455831" cy="2592288"/>
          </a:xfrm>
        </p:grpSpPr>
        <p:grpSp>
          <p:nvGrpSpPr>
            <p:cNvPr id="15" name="14 Grupo"/>
            <p:cNvGrpSpPr/>
            <p:nvPr/>
          </p:nvGrpSpPr>
          <p:grpSpPr>
            <a:xfrm>
              <a:off x="3580665" y="4149080"/>
              <a:ext cx="5455831" cy="2592288"/>
              <a:chOff x="3580665" y="4149080"/>
              <a:chExt cx="5455831" cy="2592288"/>
            </a:xfrm>
          </p:grpSpPr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0465" y="4671730"/>
                <a:ext cx="2511995" cy="1802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0665" y="4232751"/>
                <a:ext cx="2714573" cy="2508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18 Rectángulo redondeado"/>
              <p:cNvSpPr/>
              <p:nvPr/>
            </p:nvSpPr>
            <p:spPr>
              <a:xfrm>
                <a:off x="3580665" y="4149080"/>
                <a:ext cx="5455831" cy="259228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15 Rectángulo"/>
            <p:cNvSpPr/>
            <p:nvPr/>
          </p:nvSpPr>
          <p:spPr>
            <a:xfrm>
              <a:off x="5940152" y="6372036"/>
              <a:ext cx="850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sym</a:t>
              </a:r>
              <a:r>
                <a:rPr lang="es-ES" dirty="0" smtClean="0"/>
                <a:t> </a:t>
              </a:r>
              <a:r>
                <a:rPr lang="es-ES" b="1" dirty="0" smtClean="0">
                  <a:solidFill>
                    <a:srgbClr val="FF0000"/>
                  </a:solidFill>
                </a:rPr>
                <a:t>C8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7604556" y="3116062"/>
            <a:ext cx="3436172" cy="579983"/>
            <a:chOff x="7604556" y="3116062"/>
            <a:chExt cx="3436172" cy="579983"/>
          </a:xfrm>
        </p:grpSpPr>
        <p:sp>
          <p:nvSpPr>
            <p:cNvPr id="20" name="19 Elipse"/>
            <p:cNvSpPr/>
            <p:nvPr/>
          </p:nvSpPr>
          <p:spPr>
            <a:xfrm rot="960000">
              <a:off x="9916883" y="3116063"/>
              <a:ext cx="1123845" cy="5799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20 Elipse"/>
            <p:cNvSpPr/>
            <p:nvPr/>
          </p:nvSpPr>
          <p:spPr>
            <a:xfrm rot="960000">
              <a:off x="7604556" y="3116062"/>
              <a:ext cx="1123845" cy="5799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7325467" y="2173366"/>
            <a:ext cx="2963752" cy="411513"/>
            <a:chOff x="7325467" y="2173366"/>
            <a:chExt cx="2963752" cy="411513"/>
          </a:xfrm>
        </p:grpSpPr>
        <p:sp>
          <p:nvSpPr>
            <p:cNvPr id="23" name="22 Elipse"/>
            <p:cNvSpPr/>
            <p:nvPr/>
          </p:nvSpPr>
          <p:spPr>
            <a:xfrm rot="1500000">
              <a:off x="9570127" y="2173366"/>
              <a:ext cx="719092" cy="36564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Elipse"/>
            <p:cNvSpPr/>
            <p:nvPr/>
          </p:nvSpPr>
          <p:spPr>
            <a:xfrm rot="1500000">
              <a:off x="7325467" y="2219230"/>
              <a:ext cx="719092" cy="36564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9327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Remote Desktop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690640"/>
            <a:ext cx="2683705" cy="16291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1" y="3655584"/>
            <a:ext cx="5151807" cy="30161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546" y="1963816"/>
            <a:ext cx="6535853" cy="3815757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275141" y="3375321"/>
            <a:ext cx="474133" cy="118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21031610">
            <a:off x="3908022" y="4934091"/>
            <a:ext cx="1868862" cy="49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53400" y="3375321"/>
            <a:ext cx="1143000" cy="156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364133" y="3467205"/>
            <a:ext cx="237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這個工作列按滑鼠右鍵會出現，再點 </a:t>
            </a:r>
            <a:r>
              <a:rPr lang="en-US" altLang="zh-TW" dirty="0" smtClean="0"/>
              <a:t>Open Terminal Here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就可以操作我們要用的指令</a:t>
            </a:r>
            <a:endParaRPr lang="en-US" altLang="zh-TW" dirty="0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6257073" y="5717597"/>
            <a:ext cx="513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如果在</a:t>
            </a:r>
            <a:r>
              <a:rPr lang="en-US" altLang="zh-TW" sz="1600" dirty="0" smtClean="0">
                <a:solidFill>
                  <a:srgbClr val="FF0000"/>
                </a:solidFill>
              </a:rPr>
              <a:t>terminal</a:t>
            </a:r>
            <a:r>
              <a:rPr lang="zh-TW" altLang="en-US" sz="1600" dirty="0" smtClean="0">
                <a:solidFill>
                  <a:srgbClr val="FF0000"/>
                </a:solidFill>
              </a:rPr>
              <a:t>，無法開啟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scipion</a:t>
            </a:r>
            <a:r>
              <a:rPr lang="zh-TW" altLang="en-US" sz="1600" dirty="0" smtClean="0">
                <a:solidFill>
                  <a:srgbClr val="FF0000"/>
                </a:solidFill>
              </a:rPr>
              <a:t>，可以嘗試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輸入 </a:t>
            </a:r>
            <a:r>
              <a:rPr lang="en-US" altLang="zh-TW" sz="1600" dirty="0" smtClean="0">
                <a:solidFill>
                  <a:srgbClr val="FF0000"/>
                </a:solidFill>
              </a:rPr>
              <a:t>source ~./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bashrc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en-US" altLang="zh-TW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        source /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1600" dirty="0" smtClean="0">
                <a:solidFill>
                  <a:srgbClr val="FF0000"/>
                </a:solidFill>
              </a:rPr>
              <a:t>/environment</a:t>
            </a:r>
          </a:p>
        </p:txBody>
      </p:sp>
    </p:spTree>
    <p:extLst>
      <p:ext uri="{BB962C8B-B14F-4D97-AF65-F5344CB8AC3E}">
        <p14:creationId xmlns:p14="http://schemas.microsoft.com/office/powerpoint/2010/main" val="31922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207812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727848" y="2141758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9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7139068" y="6357159"/>
            <a:ext cx="16320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727848" y="2145254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368567" y="1200527"/>
            <a:ext cx="5144165" cy="884421"/>
            <a:chOff x="2771800" y="1431360"/>
            <a:chExt cx="5144165" cy="884421"/>
          </a:xfrm>
        </p:grpSpPr>
        <p:sp>
          <p:nvSpPr>
            <p:cNvPr id="3" name="2 CuadroTexto"/>
            <p:cNvSpPr txBox="1"/>
            <p:nvPr/>
          </p:nvSpPr>
          <p:spPr>
            <a:xfrm>
              <a:off x="2771800" y="1431360"/>
              <a:ext cx="4273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/>
                <a:t>* </a:t>
              </a:r>
              <a:r>
                <a:rPr lang="es-ES" sz="2400" dirty="0" err="1" smtClean="0"/>
                <a:t>Borrowed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from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crystallography</a:t>
              </a:r>
              <a:endParaRPr lang="es-ES" sz="2400" dirty="0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771800" y="1854116"/>
              <a:ext cx="5144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/>
                <a:t>* </a:t>
              </a:r>
              <a:r>
                <a:rPr lang="es-ES" sz="2400" dirty="0" err="1" smtClean="0"/>
                <a:t>Specifically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designed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for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cryo</a:t>
              </a:r>
              <a:r>
                <a:rPr lang="es-ES" sz="2400" dirty="0" smtClean="0"/>
                <a:t>-EM data</a:t>
              </a:r>
              <a:endParaRPr lang="es-ES" sz="2400" dirty="0"/>
            </a:p>
          </p:txBody>
        </p:sp>
      </p:grpSp>
      <p:cxnSp>
        <p:nvCxnSpPr>
          <p:cNvPr id="5" name="4 Conector recto"/>
          <p:cNvCxnSpPr/>
          <p:nvPr/>
        </p:nvCxnSpPr>
        <p:spPr>
          <a:xfrm>
            <a:off x="4982400" y="1034059"/>
            <a:ext cx="16862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4793958" y="30152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grpSp>
        <p:nvGrpSpPr>
          <p:cNvPr id="7" name="6 Grupo"/>
          <p:cNvGrpSpPr/>
          <p:nvPr/>
        </p:nvGrpSpPr>
        <p:grpSpPr>
          <a:xfrm>
            <a:off x="556254" y="2154654"/>
            <a:ext cx="11046855" cy="3524435"/>
            <a:chOff x="227785" y="2803266"/>
            <a:chExt cx="8736703" cy="285798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85" y="2803266"/>
              <a:ext cx="8736703" cy="2857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5099879" y="3523346"/>
              <a:ext cx="1086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(</a:t>
              </a:r>
              <a:r>
                <a:rPr lang="es-ES" sz="1200" dirty="0" err="1" smtClean="0"/>
                <a:t>Cassidy</a:t>
              </a:r>
              <a:r>
                <a:rPr lang="es-ES" sz="1200" i="1" dirty="0" smtClean="0"/>
                <a:t> et al.)</a:t>
              </a:r>
              <a:endParaRPr lang="es-ES" sz="1200" i="1" dirty="0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74" y="5589240"/>
            <a:ext cx="1371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73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3" y="1433118"/>
            <a:ext cx="10192726" cy="46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45" y="0"/>
            <a:ext cx="970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45" y="0"/>
            <a:ext cx="970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86" y="142697"/>
            <a:ext cx="9027850" cy="552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020443" y="6165304"/>
            <a:ext cx="1114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hlinkClick r:id="rId3"/>
              </a:rPr>
              <a:t>https://github.com/I2PC/scipion/wiki/tutorials/tutorial_model_building_basic.pdf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1756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59" y="997630"/>
            <a:ext cx="4611470" cy="48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867775" y="1078344"/>
            <a:ext cx="4475862" cy="4562574"/>
            <a:chOff x="1922888" y="1182750"/>
            <a:chExt cx="2997991" cy="314622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7814318" y="694074"/>
            <a:ext cx="2244532" cy="5428262"/>
            <a:chOff x="7814318" y="694074"/>
            <a:chExt cx="2244532" cy="5428262"/>
          </a:xfrm>
        </p:grpSpPr>
        <p:sp>
          <p:nvSpPr>
            <p:cNvPr id="4" name="3 Rectángulo"/>
            <p:cNvSpPr/>
            <p:nvPr/>
          </p:nvSpPr>
          <p:spPr>
            <a:xfrm>
              <a:off x="7814318" y="69407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 smtClean="0">
                  <a:latin typeface="Symbol" panose="05050102010706020507" pitchFamily="18" charset="2"/>
                </a:rPr>
                <a:t>a</a:t>
              </a:r>
              <a:r>
                <a:rPr lang="es-ES" dirty="0" smtClean="0"/>
                <a:t> (</a:t>
              </a:r>
              <a:r>
                <a:rPr lang="es-ES" b="1" dirty="0" smtClean="0"/>
                <a:t>141</a:t>
              </a:r>
              <a:r>
                <a:rPr lang="es-ES" dirty="0" smtClean="0"/>
                <a:t> </a:t>
              </a:r>
              <a:r>
                <a:rPr lang="es-ES" dirty="0" err="1" smtClean="0"/>
                <a:t>aa</a:t>
              </a:r>
              <a:r>
                <a:rPr lang="es-ES" dirty="0" smtClean="0"/>
                <a:t>)</a:t>
              </a:r>
              <a:endParaRPr lang="es-ES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8149353" y="575300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a</a:t>
              </a:r>
              <a:r>
                <a:rPr lang="es-ES" dirty="0"/>
                <a:t> (</a:t>
              </a:r>
              <a:r>
                <a:rPr lang="es-ES" b="1" dirty="0"/>
                <a:t>141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644021" y="2192850"/>
            <a:ext cx="6547979" cy="2563556"/>
            <a:chOff x="5644021" y="2192850"/>
            <a:chExt cx="6547979" cy="2563556"/>
          </a:xfrm>
        </p:grpSpPr>
        <p:sp>
          <p:nvSpPr>
            <p:cNvPr id="7" name="6 Rectángulo"/>
            <p:cNvSpPr/>
            <p:nvPr/>
          </p:nvSpPr>
          <p:spPr>
            <a:xfrm>
              <a:off x="5644021" y="21928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0301739" y="4387074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cxnSp>
        <p:nvCxnSpPr>
          <p:cNvPr id="9" name="8 Conector recto"/>
          <p:cNvCxnSpPr/>
          <p:nvPr/>
        </p:nvCxnSpPr>
        <p:spPr>
          <a:xfrm>
            <a:off x="1272746" y="1396314"/>
            <a:ext cx="3847894" cy="433071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451191" y="6383955"/>
            <a:ext cx="324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/>
              <a:t>sym</a:t>
            </a:r>
            <a:r>
              <a:rPr lang="es-ES" sz="2400" dirty="0"/>
              <a:t> </a:t>
            </a:r>
            <a:r>
              <a:rPr lang="es-ES" sz="2400" b="1" dirty="0" smtClean="0">
                <a:solidFill>
                  <a:srgbClr val="FF0000"/>
                </a:solidFill>
              </a:rPr>
              <a:t>C2</a:t>
            </a:r>
            <a:r>
              <a:rPr lang="es-ES" sz="2400" b="1" dirty="0" smtClean="0"/>
              <a:t>;</a:t>
            </a:r>
            <a:r>
              <a:rPr lang="es-ES" sz="2400" b="1" dirty="0" smtClean="0">
                <a:solidFill>
                  <a:srgbClr val="FF0000"/>
                </a:solidFill>
              </a:rPr>
              <a:t> 3.2 </a:t>
            </a:r>
            <a:r>
              <a:rPr lang="es-ES" sz="2400" dirty="0"/>
              <a:t>Å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resolution</a:t>
            </a:r>
            <a:endParaRPr lang="es-ES" sz="2400" b="1" dirty="0"/>
          </a:p>
        </p:txBody>
      </p:sp>
      <p:cxnSp>
        <p:nvCxnSpPr>
          <p:cNvPr id="11" name="10 Conector recto"/>
          <p:cNvCxnSpPr/>
          <p:nvPr/>
        </p:nvCxnSpPr>
        <p:spPr>
          <a:xfrm rot="2700000">
            <a:off x="1194146" y="1394714"/>
            <a:ext cx="3847894" cy="4330718"/>
          </a:xfrm>
          <a:prstGeom prst="line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rot="5400000">
            <a:off x="1097896" y="1404339"/>
            <a:ext cx="3847894" cy="4330718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33 Grupo"/>
          <p:cNvGrpSpPr/>
          <p:nvPr/>
        </p:nvGrpSpPr>
        <p:grpSpPr>
          <a:xfrm>
            <a:off x="7589930" y="1649744"/>
            <a:ext cx="3130508" cy="3539650"/>
            <a:chOff x="7589930" y="1649744"/>
            <a:chExt cx="3130508" cy="3539650"/>
          </a:xfrm>
        </p:grpSpPr>
        <p:sp>
          <p:nvSpPr>
            <p:cNvPr id="14" name="13 Elipse"/>
            <p:cNvSpPr/>
            <p:nvPr/>
          </p:nvSpPr>
          <p:spPr>
            <a:xfrm>
              <a:off x="8589380" y="1649744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Elipse"/>
            <p:cNvSpPr/>
            <p:nvPr/>
          </p:nvSpPr>
          <p:spPr>
            <a:xfrm>
              <a:off x="9883040" y="3260645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Elipse"/>
            <p:cNvSpPr/>
            <p:nvPr/>
          </p:nvSpPr>
          <p:spPr>
            <a:xfrm>
              <a:off x="8886417" y="4273693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7589930" y="2515999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8" name="17 CuadroTexto"/>
          <p:cNvSpPr txBox="1"/>
          <p:nvPr/>
        </p:nvSpPr>
        <p:spPr>
          <a:xfrm>
            <a:off x="4718945" y="165973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rgbClr val="00B050"/>
                </a:solidFill>
              </a:rPr>
              <a:t>Human </a:t>
            </a:r>
            <a:r>
              <a:rPr lang="es-ES" sz="2000" b="1" dirty="0" err="1" smtClean="0">
                <a:solidFill>
                  <a:srgbClr val="00B050"/>
                </a:solidFill>
              </a:rPr>
              <a:t>Haemoglobin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4727362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uadroTexto"/>
          <p:cNvSpPr txBox="1"/>
          <p:nvPr/>
        </p:nvSpPr>
        <p:spPr>
          <a:xfrm>
            <a:off x="10474863" y="6483982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s-ES" sz="1100" dirty="0" err="1" smtClean="0"/>
              <a:t>Khoshouei</a:t>
            </a:r>
            <a:r>
              <a:rPr lang="es-ES" sz="1100" dirty="0" smtClean="0"/>
              <a:t> </a:t>
            </a:r>
            <a:r>
              <a:rPr lang="es-ES" sz="1100" i="1" dirty="0" smtClean="0"/>
              <a:t>et al., </a:t>
            </a:r>
            <a:r>
              <a:rPr lang="es-ES" sz="1100" dirty="0" smtClean="0"/>
              <a:t>2017)</a:t>
            </a:r>
            <a:endParaRPr lang="es-ES" sz="1100" dirty="0"/>
          </a:p>
        </p:txBody>
      </p:sp>
      <p:sp>
        <p:nvSpPr>
          <p:cNvPr id="35" name="34 Rectángulo"/>
          <p:cNvSpPr/>
          <p:nvPr/>
        </p:nvSpPr>
        <p:spPr>
          <a:xfrm>
            <a:off x="6702641" y="878740"/>
            <a:ext cx="568171" cy="418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lecha curvada hacia arriba"/>
          <p:cNvSpPr/>
          <p:nvPr/>
        </p:nvSpPr>
        <p:spPr>
          <a:xfrm rot="434495" flipV="1">
            <a:off x="4337398" y="582078"/>
            <a:ext cx="3733188" cy="9658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59" y="997630"/>
            <a:ext cx="4611470" cy="48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867775" y="1078344"/>
            <a:ext cx="4475862" cy="4562574"/>
            <a:chOff x="1922888" y="1182750"/>
            <a:chExt cx="2997991" cy="314622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7814318" y="694074"/>
            <a:ext cx="2244532" cy="5428262"/>
            <a:chOff x="7814318" y="694074"/>
            <a:chExt cx="2244532" cy="5428262"/>
          </a:xfrm>
        </p:grpSpPr>
        <p:sp>
          <p:nvSpPr>
            <p:cNvPr id="4" name="3 Rectángulo"/>
            <p:cNvSpPr/>
            <p:nvPr/>
          </p:nvSpPr>
          <p:spPr>
            <a:xfrm>
              <a:off x="7814318" y="69407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 smtClean="0">
                  <a:latin typeface="Symbol" panose="05050102010706020507" pitchFamily="18" charset="2"/>
                </a:rPr>
                <a:t>a</a:t>
              </a:r>
              <a:r>
                <a:rPr lang="es-ES" dirty="0" smtClean="0"/>
                <a:t> (</a:t>
              </a:r>
              <a:r>
                <a:rPr lang="es-ES" b="1" dirty="0" smtClean="0"/>
                <a:t>141</a:t>
              </a:r>
              <a:r>
                <a:rPr lang="es-ES" dirty="0" smtClean="0"/>
                <a:t> </a:t>
              </a:r>
              <a:r>
                <a:rPr lang="es-ES" dirty="0" err="1" smtClean="0"/>
                <a:t>aa</a:t>
              </a:r>
              <a:r>
                <a:rPr lang="es-ES" dirty="0" smtClean="0"/>
                <a:t>)</a:t>
              </a:r>
              <a:endParaRPr lang="es-ES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8149353" y="575300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a</a:t>
              </a:r>
              <a:r>
                <a:rPr lang="es-ES" dirty="0"/>
                <a:t> (</a:t>
              </a:r>
              <a:r>
                <a:rPr lang="es-ES" b="1" dirty="0"/>
                <a:t>141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644021" y="2192850"/>
            <a:ext cx="6547979" cy="2563556"/>
            <a:chOff x="5644021" y="2192850"/>
            <a:chExt cx="6547979" cy="2563556"/>
          </a:xfrm>
        </p:grpSpPr>
        <p:sp>
          <p:nvSpPr>
            <p:cNvPr id="7" name="6 Rectángulo"/>
            <p:cNvSpPr/>
            <p:nvPr/>
          </p:nvSpPr>
          <p:spPr>
            <a:xfrm>
              <a:off x="5644021" y="21928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0301739" y="4387074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sp>
        <p:nvSpPr>
          <p:cNvPr id="10" name="9 Rectángulo"/>
          <p:cNvSpPr/>
          <p:nvPr/>
        </p:nvSpPr>
        <p:spPr>
          <a:xfrm>
            <a:off x="1451191" y="6383955"/>
            <a:ext cx="324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/>
              <a:t>sym</a:t>
            </a:r>
            <a:r>
              <a:rPr lang="es-ES" sz="2400" dirty="0"/>
              <a:t> </a:t>
            </a:r>
            <a:r>
              <a:rPr lang="es-ES" sz="2400" b="1" dirty="0" smtClean="0">
                <a:solidFill>
                  <a:srgbClr val="FF0000"/>
                </a:solidFill>
              </a:rPr>
              <a:t>C2</a:t>
            </a:r>
            <a:r>
              <a:rPr lang="es-ES" sz="2400" b="1" dirty="0" smtClean="0"/>
              <a:t>;</a:t>
            </a:r>
            <a:r>
              <a:rPr lang="es-ES" sz="2400" b="1" dirty="0" smtClean="0">
                <a:solidFill>
                  <a:srgbClr val="FF0000"/>
                </a:solidFill>
              </a:rPr>
              <a:t> 3.2 </a:t>
            </a:r>
            <a:r>
              <a:rPr lang="es-ES" sz="2400" dirty="0"/>
              <a:t>Å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resolution</a:t>
            </a:r>
            <a:endParaRPr lang="es-ES" sz="24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718945" y="165973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rgbClr val="00B050"/>
                </a:solidFill>
              </a:rPr>
              <a:t>Human </a:t>
            </a:r>
            <a:r>
              <a:rPr lang="es-ES" sz="2000" b="1" dirty="0" err="1" smtClean="0">
                <a:solidFill>
                  <a:srgbClr val="00B050"/>
                </a:solidFill>
              </a:rPr>
              <a:t>Haemoglobin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4727362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uadroTexto"/>
          <p:cNvSpPr txBox="1"/>
          <p:nvPr/>
        </p:nvSpPr>
        <p:spPr>
          <a:xfrm>
            <a:off x="10474863" y="6483982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s-ES" sz="1100" dirty="0" err="1" smtClean="0"/>
              <a:t>Khoshouei</a:t>
            </a:r>
            <a:r>
              <a:rPr lang="es-ES" sz="1100" dirty="0" smtClean="0"/>
              <a:t> </a:t>
            </a:r>
            <a:r>
              <a:rPr lang="es-ES" sz="1100" i="1" dirty="0" smtClean="0"/>
              <a:t>et al., </a:t>
            </a:r>
            <a:r>
              <a:rPr lang="es-ES" sz="1100" dirty="0" smtClean="0"/>
              <a:t>2017)</a:t>
            </a:r>
            <a:endParaRPr lang="es-ES" sz="1100" dirty="0"/>
          </a:p>
        </p:txBody>
      </p:sp>
      <p:sp>
        <p:nvSpPr>
          <p:cNvPr id="35" name="34 Rectángulo"/>
          <p:cNvSpPr/>
          <p:nvPr/>
        </p:nvSpPr>
        <p:spPr>
          <a:xfrm>
            <a:off x="6702641" y="878740"/>
            <a:ext cx="568171" cy="418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lecha curvada hacia arriba"/>
          <p:cNvSpPr/>
          <p:nvPr/>
        </p:nvSpPr>
        <p:spPr>
          <a:xfrm rot="434495" flipV="1">
            <a:off x="4337398" y="582078"/>
            <a:ext cx="3733188" cy="9658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8116572" y="1029494"/>
            <a:ext cx="2873983" cy="24683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86 Grupo"/>
          <p:cNvGrpSpPr/>
          <p:nvPr/>
        </p:nvGrpSpPr>
        <p:grpSpPr>
          <a:xfrm>
            <a:off x="4587016" y="4587545"/>
            <a:ext cx="3245865" cy="2135589"/>
            <a:chOff x="4587016" y="4587545"/>
            <a:chExt cx="3245865" cy="2135589"/>
          </a:xfrm>
        </p:grpSpPr>
        <p:grpSp>
          <p:nvGrpSpPr>
            <p:cNvPr id="78" name="77 Grupo"/>
            <p:cNvGrpSpPr/>
            <p:nvPr/>
          </p:nvGrpSpPr>
          <p:grpSpPr>
            <a:xfrm>
              <a:off x="5075616" y="4776476"/>
              <a:ext cx="1708778" cy="1946658"/>
              <a:chOff x="5430736" y="4776476"/>
              <a:chExt cx="1708778" cy="1946658"/>
            </a:xfrm>
          </p:grpSpPr>
          <p:pic>
            <p:nvPicPr>
              <p:cNvPr id="82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736" y="4776476"/>
                <a:ext cx="1708778" cy="1813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70 Rectángulo"/>
              <p:cNvSpPr/>
              <p:nvPr/>
            </p:nvSpPr>
            <p:spPr>
              <a:xfrm rot="2700000">
                <a:off x="5208008" y="5586161"/>
                <a:ext cx="1462780" cy="811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2" name="31 Flecha curvada hacia arriba"/>
            <p:cNvSpPr/>
            <p:nvPr/>
          </p:nvSpPr>
          <p:spPr>
            <a:xfrm rot="4380000">
              <a:off x="4264547" y="5032446"/>
              <a:ext cx="1237061" cy="5921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3" name="32 Flecha curvada hacia arriba"/>
            <p:cNvSpPr/>
            <p:nvPr/>
          </p:nvSpPr>
          <p:spPr>
            <a:xfrm rot="5940000" flipV="1">
              <a:off x="7006937" y="4816862"/>
              <a:ext cx="1055262" cy="59662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59 Grupo"/>
          <p:cNvGrpSpPr/>
          <p:nvPr/>
        </p:nvGrpSpPr>
        <p:grpSpPr>
          <a:xfrm>
            <a:off x="3013886" y="3447828"/>
            <a:ext cx="2074832" cy="2212499"/>
            <a:chOff x="3111217" y="3656573"/>
            <a:chExt cx="1019628" cy="1141916"/>
          </a:xfrm>
        </p:grpSpPr>
        <p:grpSp>
          <p:nvGrpSpPr>
            <p:cNvPr id="56" name="55 Grupo"/>
            <p:cNvGrpSpPr/>
            <p:nvPr/>
          </p:nvGrpSpPr>
          <p:grpSpPr>
            <a:xfrm>
              <a:off x="3206319" y="3656573"/>
              <a:ext cx="924526" cy="993870"/>
              <a:chOff x="1922888" y="1182750"/>
              <a:chExt cx="2997991" cy="3146225"/>
            </a:xfrm>
          </p:grpSpPr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57 Rectángulo"/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9" name="58 Rectángulo"/>
            <p:cNvSpPr/>
            <p:nvPr/>
          </p:nvSpPr>
          <p:spPr>
            <a:xfrm rot="2700000">
              <a:off x="3041891" y="4108011"/>
              <a:ext cx="759804" cy="621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2 CuadroTexto"/>
          <p:cNvSpPr txBox="1"/>
          <p:nvPr/>
        </p:nvSpPr>
        <p:spPr>
          <a:xfrm rot="16200000">
            <a:off x="-2031279" y="3201506"/>
            <a:ext cx="514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MODELING   WORKFLOW   IN   SCIPION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grpSp>
        <p:nvGrpSpPr>
          <p:cNvPr id="45" name="44 Grupo"/>
          <p:cNvGrpSpPr/>
          <p:nvPr/>
        </p:nvGrpSpPr>
        <p:grpSpPr>
          <a:xfrm>
            <a:off x="2395121" y="658131"/>
            <a:ext cx="5302608" cy="343122"/>
            <a:chOff x="2395121" y="658131"/>
            <a:chExt cx="5302608" cy="343122"/>
          </a:xfrm>
        </p:grpSpPr>
        <p:cxnSp>
          <p:nvCxnSpPr>
            <p:cNvPr id="6" name="5 Conector recto de flecha"/>
            <p:cNvCxnSpPr/>
            <p:nvPr/>
          </p:nvCxnSpPr>
          <p:spPr>
            <a:xfrm flipH="1">
              <a:off x="2395121" y="658131"/>
              <a:ext cx="1" cy="3431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6 Conector recto de flecha"/>
            <p:cNvCxnSpPr/>
            <p:nvPr/>
          </p:nvCxnSpPr>
          <p:spPr>
            <a:xfrm flipH="1">
              <a:off x="7697728" y="658131"/>
              <a:ext cx="1" cy="3431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13 Conector recto de flecha"/>
          <p:cNvCxnSpPr/>
          <p:nvPr/>
        </p:nvCxnSpPr>
        <p:spPr>
          <a:xfrm flipH="1">
            <a:off x="7697727" y="1747268"/>
            <a:ext cx="1" cy="3431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223759" y="203298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 smtClean="0">
                <a:solidFill>
                  <a:srgbClr val="00B050"/>
                </a:solidFill>
              </a:rPr>
              <a:t>Other</a:t>
            </a:r>
            <a:r>
              <a:rPr lang="es-ES" i="1" dirty="0" smtClean="0">
                <a:solidFill>
                  <a:srgbClr val="00B050"/>
                </a:solidFill>
              </a:rPr>
              <a:t> </a:t>
            </a:r>
            <a:r>
              <a:rPr lang="es-ES" i="1" dirty="0" err="1" smtClean="0">
                <a:solidFill>
                  <a:srgbClr val="00B050"/>
                </a:solidFill>
              </a:rPr>
              <a:t>seqs</a:t>
            </a:r>
            <a:endParaRPr lang="es-ES" i="1" dirty="0">
              <a:solidFill>
                <a:srgbClr val="00B05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1235998" y="2761230"/>
            <a:ext cx="23182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 smtClean="0"/>
              <a:t>Hgb</a:t>
            </a:r>
            <a:r>
              <a:rPr lang="es-ES" dirty="0" smtClean="0"/>
              <a:t> </a:t>
            </a:r>
            <a:r>
              <a:rPr lang="es-ES" dirty="0" err="1" smtClean="0"/>
              <a:t>sharpened</a:t>
            </a:r>
            <a:r>
              <a:rPr lang="es-ES" dirty="0" smtClean="0"/>
              <a:t> </a:t>
            </a:r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28" name="27 Conector recto de flecha"/>
          <p:cNvCxnSpPr/>
          <p:nvPr/>
        </p:nvCxnSpPr>
        <p:spPr>
          <a:xfrm flipH="1">
            <a:off x="2395121" y="2564274"/>
            <a:ext cx="1" cy="3431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88 Grupo"/>
          <p:cNvGrpSpPr/>
          <p:nvPr/>
        </p:nvGrpSpPr>
        <p:grpSpPr>
          <a:xfrm>
            <a:off x="2469836" y="3071916"/>
            <a:ext cx="1431197" cy="754645"/>
            <a:chOff x="2469836" y="3071916"/>
            <a:chExt cx="1431197" cy="754645"/>
          </a:xfrm>
        </p:grpSpPr>
        <p:sp>
          <p:nvSpPr>
            <p:cNvPr id="29" name="28 Flecha curvada hacia arriba"/>
            <p:cNvSpPr/>
            <p:nvPr/>
          </p:nvSpPr>
          <p:spPr>
            <a:xfrm rot="13200000">
              <a:off x="2469836" y="3141435"/>
              <a:ext cx="895149" cy="4500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8" name="87 Rectángulo"/>
            <p:cNvSpPr/>
            <p:nvPr/>
          </p:nvSpPr>
          <p:spPr>
            <a:xfrm>
              <a:off x="3046062" y="3181379"/>
              <a:ext cx="265863" cy="64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3022331" y="3071916"/>
              <a:ext cx="8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/>
                <a:t>Sym</a:t>
              </a:r>
              <a:r>
                <a:rPr lang="es-ES" b="1" dirty="0" smtClean="0"/>
                <a:t> </a:t>
              </a:r>
              <a:r>
                <a:rPr lang="es-ES" b="1" dirty="0" smtClean="0">
                  <a:solidFill>
                    <a:srgbClr val="FF0000"/>
                  </a:solidFill>
                </a:rPr>
                <a:t>C2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1" name="30 Conector recto de flecha"/>
          <p:cNvCxnSpPr/>
          <p:nvPr/>
        </p:nvCxnSpPr>
        <p:spPr>
          <a:xfrm flipH="1">
            <a:off x="2395121" y="3082424"/>
            <a:ext cx="1" cy="3431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Flecha curvada hacia arriba"/>
          <p:cNvSpPr/>
          <p:nvPr/>
        </p:nvSpPr>
        <p:spPr>
          <a:xfrm rot="4380000">
            <a:off x="2256220" y="3803910"/>
            <a:ext cx="895149" cy="4500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0" name="39 CuadroTexto"/>
          <p:cNvSpPr txBox="1"/>
          <p:nvPr/>
        </p:nvSpPr>
        <p:spPr>
          <a:xfrm rot="16200000">
            <a:off x="149058" y="2169335"/>
            <a:ext cx="195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>
                <a:solidFill>
                  <a:srgbClr val="00B050"/>
                </a:solidFill>
              </a:rPr>
              <a:t>Preprocessing</a:t>
            </a:r>
            <a:endParaRPr lang="es-ES" sz="2400" b="1" i="1" dirty="0">
              <a:solidFill>
                <a:srgbClr val="00B050"/>
              </a:solidFill>
            </a:endParaRPr>
          </a:p>
        </p:txBody>
      </p:sp>
      <p:grpSp>
        <p:nvGrpSpPr>
          <p:cNvPr id="43" name="42 Grupo"/>
          <p:cNvGrpSpPr/>
          <p:nvPr/>
        </p:nvGrpSpPr>
        <p:grpSpPr>
          <a:xfrm>
            <a:off x="1632191" y="0"/>
            <a:ext cx="1172218" cy="561837"/>
            <a:chOff x="1632191" y="0"/>
            <a:chExt cx="1172218" cy="561837"/>
          </a:xfrm>
        </p:grpSpPr>
        <p:sp>
          <p:nvSpPr>
            <p:cNvPr id="8" name="7 CuadroTexto"/>
            <p:cNvSpPr txBox="1"/>
            <p:nvPr/>
          </p:nvSpPr>
          <p:spPr>
            <a:xfrm>
              <a:off x="1976938" y="192505"/>
              <a:ext cx="82747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Import</a:t>
              </a:r>
              <a:endParaRPr lang="es-ES" dirty="0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191" y="0"/>
              <a:ext cx="416188" cy="341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48 Grupo"/>
          <p:cNvGrpSpPr/>
          <p:nvPr/>
        </p:nvGrpSpPr>
        <p:grpSpPr>
          <a:xfrm>
            <a:off x="1546450" y="1057576"/>
            <a:ext cx="1697343" cy="1502839"/>
            <a:chOff x="1546450" y="1057576"/>
            <a:chExt cx="1697343" cy="1502839"/>
          </a:xfrm>
        </p:grpSpPr>
        <p:cxnSp>
          <p:nvCxnSpPr>
            <p:cNvPr id="21" name="20 Conector recto de flecha"/>
            <p:cNvCxnSpPr/>
            <p:nvPr/>
          </p:nvCxnSpPr>
          <p:spPr>
            <a:xfrm flipH="1">
              <a:off x="2407922" y="1954122"/>
              <a:ext cx="1" cy="2361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21 CuadroTexto"/>
            <p:cNvSpPr txBox="1"/>
            <p:nvPr/>
          </p:nvSpPr>
          <p:spPr>
            <a:xfrm>
              <a:off x="1971601" y="2166746"/>
              <a:ext cx="107446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Local </a:t>
              </a:r>
              <a:r>
                <a:rPr lang="es-ES" sz="1400" dirty="0" err="1" smtClean="0"/>
                <a:t>deblur</a:t>
              </a:r>
              <a:endParaRPr lang="es-ES" sz="1400" dirty="0"/>
            </a:p>
          </p:txBody>
        </p:sp>
        <p:cxnSp>
          <p:nvCxnSpPr>
            <p:cNvPr id="23" name="22 Conector recto de flecha"/>
            <p:cNvCxnSpPr/>
            <p:nvPr/>
          </p:nvCxnSpPr>
          <p:spPr>
            <a:xfrm flipH="1">
              <a:off x="2407922" y="1456580"/>
              <a:ext cx="1" cy="2361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23 CuadroTexto"/>
            <p:cNvSpPr txBox="1"/>
            <p:nvPr/>
          </p:nvSpPr>
          <p:spPr>
            <a:xfrm>
              <a:off x="1829830" y="1717329"/>
              <a:ext cx="1339790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Local </a:t>
              </a:r>
              <a:r>
                <a:rPr lang="es-ES" sz="1400" dirty="0" err="1" smtClean="0"/>
                <a:t>resolution</a:t>
              </a:r>
              <a:endParaRPr lang="es-ES" sz="1400" dirty="0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1840285" y="1241411"/>
              <a:ext cx="1328056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dirty="0" err="1" smtClean="0"/>
                <a:t>Create</a:t>
              </a:r>
              <a:r>
                <a:rPr lang="es-ES" sz="1400" dirty="0" smtClean="0"/>
                <a:t> 3D </a:t>
              </a:r>
              <a:r>
                <a:rPr lang="es-ES" sz="1400" dirty="0" err="1" smtClean="0"/>
                <a:t>mask</a:t>
              </a:r>
              <a:endParaRPr lang="es-ES" sz="1400" dirty="0"/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1546450" y="1057576"/>
              <a:ext cx="1697343" cy="1502839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191" y="1123697"/>
              <a:ext cx="287302" cy="23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119" y="1575051"/>
              <a:ext cx="287302" cy="23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770" y="2021752"/>
              <a:ext cx="287302" cy="235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54 Grupo"/>
          <p:cNvGrpSpPr/>
          <p:nvPr/>
        </p:nvGrpSpPr>
        <p:grpSpPr>
          <a:xfrm>
            <a:off x="2812100" y="192505"/>
            <a:ext cx="8716445" cy="1048854"/>
            <a:chOff x="2812100" y="192505"/>
            <a:chExt cx="8716445" cy="1048854"/>
          </a:xfrm>
        </p:grpSpPr>
        <p:grpSp>
          <p:nvGrpSpPr>
            <p:cNvPr id="51" name="50 Grupo"/>
            <p:cNvGrpSpPr/>
            <p:nvPr/>
          </p:nvGrpSpPr>
          <p:grpSpPr>
            <a:xfrm>
              <a:off x="3597310" y="247489"/>
              <a:ext cx="924526" cy="993870"/>
              <a:chOff x="1922888" y="1182750"/>
              <a:chExt cx="2997991" cy="3146225"/>
            </a:xfrm>
          </p:grpSpPr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52 Rectángulo"/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4" name="43 Grupo"/>
            <p:cNvGrpSpPr/>
            <p:nvPr/>
          </p:nvGrpSpPr>
          <p:grpSpPr>
            <a:xfrm>
              <a:off x="2812100" y="192505"/>
              <a:ext cx="5428406" cy="369332"/>
              <a:chOff x="2812100" y="192505"/>
              <a:chExt cx="5428406" cy="369332"/>
            </a:xfrm>
          </p:grpSpPr>
          <p:sp>
            <p:nvSpPr>
              <p:cNvPr id="2" name="1 CuadroTexto"/>
              <p:cNvSpPr txBox="1"/>
              <p:nvPr/>
            </p:nvSpPr>
            <p:spPr>
              <a:xfrm>
                <a:off x="2812100" y="192505"/>
                <a:ext cx="11631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i="1" dirty="0" err="1" smtClean="0"/>
                  <a:t>Hgb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map</a:t>
                </a:r>
                <a:endParaRPr lang="es-ES" dirty="0"/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7154951" y="192505"/>
                <a:ext cx="1085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ES" b="1" i="1" dirty="0" err="1" smtClean="0">
                    <a:latin typeface="Symbol" panose="05050102010706020507" pitchFamily="18" charset="2"/>
                  </a:rPr>
                  <a:t>a</a:t>
                </a:r>
                <a:r>
                  <a:rPr lang="es-ES" i="1" dirty="0" err="1" smtClean="0"/>
                  <a:t>Hgb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seq</a:t>
                </a:r>
                <a:endParaRPr lang="es-ES" dirty="0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506" y="341043"/>
              <a:ext cx="3288039" cy="138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78 Grupo"/>
          <p:cNvGrpSpPr/>
          <p:nvPr/>
        </p:nvGrpSpPr>
        <p:grpSpPr>
          <a:xfrm>
            <a:off x="1455404" y="3293423"/>
            <a:ext cx="1907314" cy="574633"/>
            <a:chOff x="1455404" y="3293423"/>
            <a:chExt cx="1907314" cy="574633"/>
          </a:xfrm>
        </p:grpSpPr>
        <p:sp>
          <p:nvSpPr>
            <p:cNvPr id="35" name="34 CuadroTexto"/>
            <p:cNvSpPr txBox="1"/>
            <p:nvPr/>
          </p:nvSpPr>
          <p:spPr>
            <a:xfrm>
              <a:off x="1729770" y="3498724"/>
              <a:ext cx="163294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Extract</a:t>
              </a:r>
              <a:r>
                <a:rPr lang="es-ES" dirty="0" smtClean="0"/>
                <a:t> </a:t>
              </a:r>
              <a:r>
                <a:rPr lang="es-ES" dirty="0" err="1" smtClean="0"/>
                <a:t>unit</a:t>
              </a:r>
              <a:r>
                <a:rPr lang="es-ES" dirty="0" smtClean="0"/>
                <a:t> </a:t>
              </a:r>
              <a:r>
                <a:rPr lang="es-ES" dirty="0" err="1" smtClean="0"/>
                <a:t>cell</a:t>
              </a:r>
              <a:endParaRPr lang="es-ES" dirty="0"/>
            </a:p>
          </p:txBody>
        </p: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404" y="3293423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" name="85 Grupo"/>
          <p:cNvGrpSpPr/>
          <p:nvPr/>
        </p:nvGrpSpPr>
        <p:grpSpPr>
          <a:xfrm>
            <a:off x="857400" y="4673760"/>
            <a:ext cx="2523595" cy="1686616"/>
            <a:chOff x="857400" y="4673760"/>
            <a:chExt cx="2523595" cy="1686616"/>
          </a:xfrm>
        </p:grpSpPr>
        <p:cxnSp>
          <p:nvCxnSpPr>
            <p:cNvPr id="36" name="35 Conector recto de flecha"/>
            <p:cNvCxnSpPr/>
            <p:nvPr/>
          </p:nvCxnSpPr>
          <p:spPr>
            <a:xfrm flipH="1">
              <a:off x="2405304" y="5356424"/>
              <a:ext cx="1" cy="3099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36 CuadroTexto"/>
            <p:cNvSpPr txBox="1"/>
            <p:nvPr/>
          </p:nvSpPr>
          <p:spPr>
            <a:xfrm>
              <a:off x="1712724" y="5698648"/>
              <a:ext cx="1518942" cy="338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/>
                <a:t>Chimera</a:t>
              </a:r>
              <a:r>
                <a:rPr lang="es-ES" sz="1600" dirty="0"/>
                <a:t> </a:t>
              </a:r>
              <a:r>
                <a:rPr lang="es-ES" sz="1600" dirty="0" err="1"/>
                <a:t>rigid</a:t>
              </a:r>
              <a:r>
                <a:rPr lang="es-ES" sz="1600" dirty="0"/>
                <a:t> </a:t>
              </a:r>
              <a:r>
                <a:rPr lang="es-ES" sz="1600" dirty="0" err="1"/>
                <a:t>fit</a:t>
              </a:r>
              <a:endParaRPr lang="es-ES" sz="1600" dirty="0"/>
            </a:p>
          </p:txBody>
        </p:sp>
        <p:sp>
          <p:nvSpPr>
            <p:cNvPr id="38" name="37 CuadroTexto"/>
            <p:cNvSpPr txBox="1"/>
            <p:nvPr/>
          </p:nvSpPr>
          <p:spPr>
            <a:xfrm>
              <a:off x="2044767" y="5074022"/>
              <a:ext cx="892873" cy="338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Powerfit</a:t>
              </a:r>
              <a:endParaRPr lang="es-ES" sz="1600" dirty="0"/>
            </a:p>
          </p:txBody>
        </p:sp>
        <p:sp>
          <p:nvSpPr>
            <p:cNvPr id="39" name="38 Rectángulo"/>
            <p:cNvSpPr/>
            <p:nvPr/>
          </p:nvSpPr>
          <p:spPr>
            <a:xfrm>
              <a:off x="1378376" y="4832746"/>
              <a:ext cx="2002619" cy="140110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40 CuadroTexto"/>
            <p:cNvSpPr txBox="1"/>
            <p:nvPr/>
          </p:nvSpPr>
          <p:spPr>
            <a:xfrm rot="16200000">
              <a:off x="244925" y="5286235"/>
              <a:ext cx="16866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i="1" dirty="0" err="1" smtClean="0">
                  <a:solidFill>
                    <a:srgbClr val="00B050"/>
                  </a:solidFill>
                </a:rPr>
                <a:t>Rigid</a:t>
              </a:r>
              <a:r>
                <a:rPr lang="es-ES" sz="2400" b="1" i="1" dirty="0" smtClean="0">
                  <a:solidFill>
                    <a:srgbClr val="00B050"/>
                  </a:solidFill>
                </a:rPr>
                <a:t> </a:t>
              </a:r>
              <a:r>
                <a:rPr lang="es-ES" sz="2400" b="1" i="1" dirty="0" err="1" smtClean="0">
                  <a:solidFill>
                    <a:srgbClr val="00B050"/>
                  </a:solidFill>
                </a:rPr>
                <a:t>fitting</a:t>
              </a:r>
              <a:endParaRPr lang="es-ES" sz="2400" b="1" i="1" dirty="0">
                <a:solidFill>
                  <a:srgbClr val="00B050"/>
                </a:solidFill>
              </a:endParaRPr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572" y="4872394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452" y="5462924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60 Grupo"/>
          <p:cNvGrpSpPr/>
          <p:nvPr/>
        </p:nvGrpSpPr>
        <p:grpSpPr>
          <a:xfrm>
            <a:off x="6360454" y="871065"/>
            <a:ext cx="4259085" cy="1603458"/>
            <a:chOff x="6360454" y="871065"/>
            <a:chExt cx="4259085" cy="1603458"/>
          </a:xfrm>
        </p:grpSpPr>
        <p:sp>
          <p:nvSpPr>
            <p:cNvPr id="5" name="4 CuadroTexto"/>
            <p:cNvSpPr txBox="1"/>
            <p:nvPr/>
          </p:nvSpPr>
          <p:spPr>
            <a:xfrm>
              <a:off x="9429125" y="2012858"/>
              <a:ext cx="805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/>
                <a:t>1pbx</a:t>
              </a:r>
              <a:endParaRPr lang="es-ES" sz="2400" b="1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360454" y="1150941"/>
              <a:ext cx="2444900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 smtClean="0"/>
                <a:t>Search</a:t>
              </a:r>
              <a:r>
                <a:rPr lang="es-ES" dirty="0" smtClean="0"/>
                <a:t> </a:t>
              </a:r>
              <a:r>
                <a:rPr lang="es-ES" dirty="0" err="1" smtClean="0"/>
                <a:t>for</a:t>
              </a:r>
              <a:r>
                <a:rPr lang="es-ES" dirty="0" smtClean="0"/>
                <a:t> </a:t>
              </a:r>
            </a:p>
            <a:p>
              <a:pPr algn="ctr"/>
              <a:r>
                <a:rPr lang="es-ES" dirty="0" err="1" smtClean="0"/>
                <a:t>homologous</a:t>
              </a:r>
              <a:r>
                <a:rPr lang="es-ES" dirty="0" smtClean="0"/>
                <a:t> </a:t>
              </a:r>
              <a:r>
                <a:rPr lang="es-ES" dirty="0" err="1" smtClean="0"/>
                <a:t>sequences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4" name="3 Flecha curvada hacia arriba"/>
            <p:cNvSpPr/>
            <p:nvPr/>
          </p:nvSpPr>
          <p:spPr>
            <a:xfrm rot="6420000">
              <a:off x="8770553" y="1675739"/>
              <a:ext cx="895149" cy="4500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3596" y="871065"/>
              <a:ext cx="1264410" cy="1183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17 Rectángulo"/>
            <p:cNvSpPr/>
            <p:nvPr/>
          </p:nvSpPr>
          <p:spPr>
            <a:xfrm>
              <a:off x="9420247" y="1442577"/>
              <a:ext cx="11992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PDB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83 Grupo"/>
          <p:cNvGrpSpPr/>
          <p:nvPr/>
        </p:nvGrpSpPr>
        <p:grpSpPr>
          <a:xfrm>
            <a:off x="6037759" y="1815028"/>
            <a:ext cx="1150166" cy="609083"/>
            <a:chOff x="6037759" y="1815028"/>
            <a:chExt cx="1150166" cy="609083"/>
          </a:xfrm>
        </p:grpSpPr>
        <p:sp>
          <p:nvSpPr>
            <p:cNvPr id="15" name="14 CuadroTexto"/>
            <p:cNvSpPr txBox="1"/>
            <p:nvPr/>
          </p:nvSpPr>
          <p:spPr>
            <a:xfrm>
              <a:off x="6360454" y="2054779"/>
              <a:ext cx="82747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Import</a:t>
              </a:r>
              <a:endParaRPr lang="es-ES" dirty="0"/>
            </a:p>
          </p:txBody>
        </p:sp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759" y="1815028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18" y="4156630"/>
            <a:ext cx="1164769" cy="98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80 Flecha curvada hacia arriba"/>
          <p:cNvSpPr/>
          <p:nvPr/>
        </p:nvSpPr>
        <p:spPr>
          <a:xfrm rot="10066000">
            <a:off x="8095075" y="3580839"/>
            <a:ext cx="895149" cy="4500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85" name="84 Grupo"/>
          <p:cNvGrpSpPr/>
          <p:nvPr/>
        </p:nvGrpSpPr>
        <p:grpSpPr>
          <a:xfrm>
            <a:off x="6037759" y="2352043"/>
            <a:ext cx="4917286" cy="1899180"/>
            <a:chOff x="6037759" y="2352043"/>
            <a:chExt cx="4917286" cy="1899180"/>
          </a:xfrm>
        </p:grpSpPr>
        <p:sp>
          <p:nvSpPr>
            <p:cNvPr id="9" name="8 Rectángulo"/>
            <p:cNvSpPr/>
            <p:nvPr/>
          </p:nvSpPr>
          <p:spPr>
            <a:xfrm>
              <a:off x="7246666" y="2658094"/>
              <a:ext cx="8851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400" b="1" i="1" dirty="0" err="1" smtClean="0">
                  <a:latin typeface="Symbol" panose="05050102010706020507" pitchFamily="18" charset="2"/>
                </a:rPr>
                <a:t>a</a:t>
              </a:r>
              <a:r>
                <a:rPr lang="es-ES" sz="1400" i="1" dirty="0" err="1" smtClean="0"/>
                <a:t>Hgb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seq</a:t>
              </a:r>
              <a:endParaRPr lang="es-ES" sz="14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7246666" y="2842793"/>
              <a:ext cx="988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latin typeface="Symbol" panose="05050102010706020507" pitchFamily="18" charset="2"/>
                </a:rPr>
                <a:t>a</a:t>
              </a:r>
              <a:r>
                <a:rPr lang="es-ES" sz="1400" dirty="0" smtClean="0"/>
                <a:t>1pbx  </a:t>
              </a:r>
              <a:r>
                <a:rPr lang="es-ES" sz="1400" dirty="0" err="1" smtClean="0"/>
                <a:t>seq</a:t>
              </a:r>
              <a:endParaRPr lang="es-ES" sz="14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7246666" y="3027491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err="1" smtClean="0">
                  <a:solidFill>
                    <a:srgbClr val="00B050"/>
                  </a:solidFill>
                </a:rPr>
                <a:t>Other</a:t>
              </a:r>
              <a:r>
                <a:rPr lang="es-ES" sz="1400" i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i="1" dirty="0" err="1" smtClean="0">
                  <a:solidFill>
                    <a:srgbClr val="00B050"/>
                  </a:solidFill>
                </a:rPr>
                <a:t>seqs</a:t>
              </a:r>
              <a:endParaRPr lang="es-ES" sz="1400" i="1" dirty="0">
                <a:solidFill>
                  <a:srgbClr val="00B050"/>
                </a:solidFill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6360454" y="2665231"/>
              <a:ext cx="78098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 smtClean="0"/>
                <a:t>Initial</a:t>
              </a:r>
              <a:endParaRPr lang="es-ES" dirty="0" smtClean="0"/>
            </a:p>
            <a:p>
              <a:pPr algn="ctr"/>
              <a:r>
                <a:rPr lang="es-ES" dirty="0" err="1" smtClean="0"/>
                <a:t>model</a:t>
              </a:r>
              <a:endParaRPr lang="es-ES" dirty="0"/>
            </a:p>
          </p:txBody>
        </p:sp>
        <p:cxnSp>
          <p:nvCxnSpPr>
            <p:cNvPr id="17" name="16 Conector recto de flecha"/>
            <p:cNvCxnSpPr/>
            <p:nvPr/>
          </p:nvCxnSpPr>
          <p:spPr>
            <a:xfrm flipH="1">
              <a:off x="7686502" y="2352043"/>
              <a:ext cx="1" cy="3431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759" y="2445841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928" y="2715403"/>
              <a:ext cx="2669117" cy="56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1648" y="3401899"/>
              <a:ext cx="1656358" cy="84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8584535" y="4654738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>
                <a:hlinkClick r:id="rId13"/>
              </a:rPr>
              <a:t>http://bangqu.com/699cr9.html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7828460" y="556614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6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34" grpId="0" animBg="1"/>
      <p:bldP spid="40" grpId="0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Trouble shooting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4" y="1837180"/>
            <a:ext cx="8236773" cy="459687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0076" y="2382751"/>
            <a:ext cx="2899235" cy="4051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31" y="4209755"/>
            <a:ext cx="1733550" cy="188595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2435629" y="3724102"/>
            <a:ext cx="665018" cy="123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100647" y="3225078"/>
            <a:ext cx="24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在這個黑色框框，按右鍵會有選項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 rot="16200000">
            <a:off x="5053524" y="4109639"/>
            <a:ext cx="357447" cy="1124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0647" y="4513811"/>
            <a:ext cx="147966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649661" y="3871409"/>
            <a:ext cx="249771" cy="17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649661" y="4258178"/>
            <a:ext cx="249771" cy="17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367946" y="3965350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加入這兩項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928883" y="4314045"/>
            <a:ext cx="1862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此動作只是為了建造工作列，方便使用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下方</a:t>
            </a:r>
            <a:r>
              <a:rPr lang="en-US" altLang="zh-TW" dirty="0" smtClean="0"/>
              <a:t>Panel Preference </a:t>
            </a:r>
            <a:r>
              <a:rPr lang="zh-TW" altLang="en-US" dirty="0" smtClean="0"/>
              <a:t>可調整工具列方向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0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78 Grupo"/>
          <p:cNvGrpSpPr/>
          <p:nvPr/>
        </p:nvGrpSpPr>
        <p:grpSpPr>
          <a:xfrm>
            <a:off x="866427" y="1569729"/>
            <a:ext cx="11141564" cy="5113602"/>
            <a:chOff x="866427" y="1569729"/>
            <a:chExt cx="11141564" cy="5113602"/>
          </a:xfrm>
        </p:grpSpPr>
        <p:sp>
          <p:nvSpPr>
            <p:cNvPr id="2" name="1 Flecha curvada hacia arriba"/>
            <p:cNvSpPr/>
            <p:nvPr/>
          </p:nvSpPr>
          <p:spPr>
            <a:xfrm rot="5220000">
              <a:off x="6755450" y="2321469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10512645" y="2572510"/>
              <a:ext cx="1495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i="1" dirty="0" err="1" smtClean="0">
                  <a:solidFill>
                    <a:srgbClr val="00B050"/>
                  </a:solidFill>
                </a:rPr>
                <a:t>Validation</a:t>
              </a:r>
              <a:endParaRPr lang="es-ES" sz="2400" b="1" i="1" dirty="0">
                <a:solidFill>
                  <a:srgbClr val="00B050"/>
                </a:solidFill>
              </a:endParaRPr>
            </a:p>
          </p:txBody>
        </p:sp>
        <p:sp>
          <p:nvSpPr>
            <p:cNvPr id="6" name="5 Flecha curvada hacia arriba"/>
            <p:cNvSpPr/>
            <p:nvPr/>
          </p:nvSpPr>
          <p:spPr>
            <a:xfrm rot="9420000">
              <a:off x="8637183" y="4276219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4" name="13 Flecha curvada hacia arriba"/>
            <p:cNvSpPr/>
            <p:nvPr/>
          </p:nvSpPr>
          <p:spPr>
            <a:xfrm rot="7494423">
              <a:off x="4053975" y="4089558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40 CuadroTexto"/>
            <p:cNvSpPr txBox="1"/>
            <p:nvPr/>
          </p:nvSpPr>
          <p:spPr>
            <a:xfrm rot="16200000">
              <a:off x="349587" y="5704825"/>
              <a:ext cx="1495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i="1" dirty="0" err="1" smtClean="0">
                  <a:solidFill>
                    <a:srgbClr val="00B050"/>
                  </a:solidFill>
                </a:rPr>
                <a:t>Validation</a:t>
              </a:r>
              <a:endParaRPr lang="es-ES" sz="2400" b="1" i="1" dirty="0">
                <a:solidFill>
                  <a:srgbClr val="00B050"/>
                </a:solidFill>
              </a:endParaRPr>
            </a:p>
          </p:txBody>
        </p:sp>
        <p:sp>
          <p:nvSpPr>
            <p:cNvPr id="3" name="2 Flecha curvada hacia arriba"/>
            <p:cNvSpPr/>
            <p:nvPr/>
          </p:nvSpPr>
          <p:spPr>
            <a:xfrm rot="3294423">
              <a:off x="6676170" y="1988853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7" name="6 Flecha curvada hacia arriba"/>
            <p:cNvSpPr/>
            <p:nvPr/>
          </p:nvSpPr>
          <p:spPr>
            <a:xfrm rot="7494423">
              <a:off x="8922625" y="4087958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3" name="12 Flecha curvada hacia arriba"/>
            <p:cNvSpPr/>
            <p:nvPr/>
          </p:nvSpPr>
          <p:spPr>
            <a:xfrm rot="9420000">
              <a:off x="3768533" y="4277819"/>
              <a:ext cx="1529992" cy="691744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4" name="3 Rectángulo"/>
          <p:cNvSpPr/>
          <p:nvPr/>
        </p:nvSpPr>
        <p:spPr>
          <a:xfrm>
            <a:off x="6822131" y="1417203"/>
            <a:ext cx="1089618" cy="112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 rot="4200000">
            <a:off x="9452598" y="3681250"/>
            <a:ext cx="1089618" cy="112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/>
          <p:cNvSpPr/>
          <p:nvPr/>
        </p:nvSpPr>
        <p:spPr>
          <a:xfrm rot="4200000">
            <a:off x="4583948" y="3682850"/>
            <a:ext cx="1089618" cy="112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CuadroTexto"/>
          <p:cNvSpPr txBox="1"/>
          <p:nvPr/>
        </p:nvSpPr>
        <p:spPr>
          <a:xfrm rot="16200000">
            <a:off x="-2031279" y="3201506"/>
            <a:ext cx="514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MODELING   WORKFLOW   IN   SCIPION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246666" y="924005"/>
            <a:ext cx="665083" cy="65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Rectángulo"/>
          <p:cNvSpPr/>
          <p:nvPr/>
        </p:nvSpPr>
        <p:spPr>
          <a:xfrm>
            <a:off x="4533499" y="1120959"/>
            <a:ext cx="760396" cy="66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CuadroTexto"/>
          <p:cNvSpPr txBox="1"/>
          <p:nvPr/>
        </p:nvSpPr>
        <p:spPr>
          <a:xfrm rot="16200000">
            <a:off x="95576" y="3608175"/>
            <a:ext cx="200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>
                <a:solidFill>
                  <a:srgbClr val="00B050"/>
                </a:solidFill>
              </a:rPr>
              <a:t>Flexible </a:t>
            </a:r>
            <a:r>
              <a:rPr lang="es-ES" sz="2400" b="1" i="1" dirty="0" err="1" smtClean="0">
                <a:solidFill>
                  <a:srgbClr val="00B050"/>
                </a:solidFill>
              </a:rPr>
              <a:t>fitting</a:t>
            </a:r>
            <a:endParaRPr lang="es-ES" sz="2400" b="1" i="1" dirty="0">
              <a:solidFill>
                <a:srgbClr val="00B050"/>
              </a:solidFill>
            </a:endParaRPr>
          </a:p>
        </p:txBody>
      </p:sp>
      <p:grpSp>
        <p:nvGrpSpPr>
          <p:cNvPr id="70" name="69 Grupo"/>
          <p:cNvGrpSpPr/>
          <p:nvPr/>
        </p:nvGrpSpPr>
        <p:grpSpPr>
          <a:xfrm>
            <a:off x="4419111" y="3510321"/>
            <a:ext cx="3868994" cy="516826"/>
            <a:chOff x="4419111" y="3510321"/>
            <a:chExt cx="3868994" cy="516826"/>
          </a:xfrm>
        </p:grpSpPr>
        <p:cxnSp>
          <p:nvCxnSpPr>
            <p:cNvPr id="39" name="38 Conector recto de flecha"/>
            <p:cNvCxnSpPr/>
            <p:nvPr/>
          </p:nvCxnSpPr>
          <p:spPr>
            <a:xfrm flipH="1">
              <a:off x="4419111" y="3515044"/>
              <a:ext cx="1754402" cy="4853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 de flecha"/>
            <p:cNvCxnSpPr/>
            <p:nvPr/>
          </p:nvCxnSpPr>
          <p:spPr>
            <a:xfrm>
              <a:off x="6173514" y="3510321"/>
              <a:ext cx="2114591" cy="5168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41 Grupo"/>
          <p:cNvGrpSpPr/>
          <p:nvPr/>
        </p:nvGrpSpPr>
        <p:grpSpPr>
          <a:xfrm>
            <a:off x="4110372" y="532661"/>
            <a:ext cx="3882313" cy="2648152"/>
            <a:chOff x="4587016" y="4587545"/>
            <a:chExt cx="3245865" cy="2135589"/>
          </a:xfrm>
        </p:grpSpPr>
        <p:grpSp>
          <p:nvGrpSpPr>
            <p:cNvPr id="43" name="42 Grupo"/>
            <p:cNvGrpSpPr/>
            <p:nvPr/>
          </p:nvGrpSpPr>
          <p:grpSpPr>
            <a:xfrm>
              <a:off x="5075616" y="4776476"/>
              <a:ext cx="1708778" cy="1946658"/>
              <a:chOff x="5430736" y="4776476"/>
              <a:chExt cx="1708778" cy="1946658"/>
            </a:xfrm>
          </p:grpSpPr>
          <p:pic>
            <p:nvPicPr>
              <p:cNvPr id="46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736" y="4776476"/>
                <a:ext cx="1708778" cy="1813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46 Rectángulo"/>
              <p:cNvSpPr/>
              <p:nvPr/>
            </p:nvSpPr>
            <p:spPr>
              <a:xfrm rot="2700000">
                <a:off x="5208008" y="5586161"/>
                <a:ext cx="1462780" cy="811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4" name="43 Flecha curvada hacia arriba"/>
            <p:cNvSpPr/>
            <p:nvPr/>
          </p:nvSpPr>
          <p:spPr>
            <a:xfrm rot="4380000">
              <a:off x="4264547" y="5032446"/>
              <a:ext cx="1237061" cy="5921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44 Flecha curvada hacia arriba"/>
            <p:cNvSpPr/>
            <p:nvPr/>
          </p:nvSpPr>
          <p:spPr>
            <a:xfrm rot="5940000" flipV="1">
              <a:off x="7006937" y="4816862"/>
              <a:ext cx="1055262" cy="59662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47 Grupo"/>
          <p:cNvGrpSpPr/>
          <p:nvPr/>
        </p:nvGrpSpPr>
        <p:grpSpPr>
          <a:xfrm>
            <a:off x="875156" y="764704"/>
            <a:ext cx="2523595" cy="1686616"/>
            <a:chOff x="857400" y="4673760"/>
            <a:chExt cx="2523595" cy="1686616"/>
          </a:xfrm>
        </p:grpSpPr>
        <p:cxnSp>
          <p:nvCxnSpPr>
            <p:cNvPr id="49" name="48 Conector recto de flecha"/>
            <p:cNvCxnSpPr/>
            <p:nvPr/>
          </p:nvCxnSpPr>
          <p:spPr>
            <a:xfrm flipH="1">
              <a:off x="2405304" y="5356424"/>
              <a:ext cx="1" cy="3099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49 CuadroTexto"/>
            <p:cNvSpPr txBox="1"/>
            <p:nvPr/>
          </p:nvSpPr>
          <p:spPr>
            <a:xfrm>
              <a:off x="1712724" y="5698648"/>
              <a:ext cx="1518942" cy="338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/>
                <a:t>Chimera</a:t>
              </a:r>
              <a:r>
                <a:rPr lang="es-ES" sz="1600" dirty="0"/>
                <a:t> </a:t>
              </a:r>
              <a:r>
                <a:rPr lang="es-ES" sz="1600" dirty="0" err="1"/>
                <a:t>rigid</a:t>
              </a:r>
              <a:r>
                <a:rPr lang="es-ES" sz="1600" dirty="0"/>
                <a:t> </a:t>
              </a:r>
              <a:r>
                <a:rPr lang="es-ES" sz="1600" dirty="0" err="1"/>
                <a:t>fit</a:t>
              </a:r>
              <a:endParaRPr lang="es-ES" sz="1600" dirty="0"/>
            </a:p>
          </p:txBody>
        </p:sp>
        <p:sp>
          <p:nvSpPr>
            <p:cNvPr id="51" name="50 CuadroTexto"/>
            <p:cNvSpPr txBox="1"/>
            <p:nvPr/>
          </p:nvSpPr>
          <p:spPr>
            <a:xfrm>
              <a:off x="2044767" y="5074022"/>
              <a:ext cx="892873" cy="338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Powerfit</a:t>
              </a:r>
              <a:endParaRPr lang="es-ES" sz="1600" dirty="0"/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1378376" y="4832746"/>
              <a:ext cx="2002619" cy="140110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52 CuadroTexto"/>
            <p:cNvSpPr txBox="1"/>
            <p:nvPr/>
          </p:nvSpPr>
          <p:spPr>
            <a:xfrm rot="16200000">
              <a:off x="244925" y="5286235"/>
              <a:ext cx="16866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i="1" dirty="0" err="1" smtClean="0">
                  <a:solidFill>
                    <a:srgbClr val="00B050"/>
                  </a:solidFill>
                </a:rPr>
                <a:t>Rigid</a:t>
              </a:r>
              <a:r>
                <a:rPr lang="es-ES" sz="2400" b="1" i="1" dirty="0" smtClean="0">
                  <a:solidFill>
                    <a:srgbClr val="00B050"/>
                  </a:solidFill>
                </a:rPr>
                <a:t> </a:t>
              </a:r>
              <a:r>
                <a:rPr lang="es-ES" sz="2400" b="1" i="1" dirty="0" err="1" smtClean="0">
                  <a:solidFill>
                    <a:srgbClr val="00B050"/>
                  </a:solidFill>
                </a:rPr>
                <a:t>fitting</a:t>
              </a:r>
              <a:endParaRPr lang="es-ES" sz="2400" b="1" i="1" dirty="0">
                <a:solidFill>
                  <a:srgbClr val="00B050"/>
                </a:solidFill>
              </a:endParaRPr>
            </a:p>
          </p:txBody>
        </p: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572" y="4872394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452" y="5462924"/>
              <a:ext cx="384881" cy="315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55 Rectángulo"/>
          <p:cNvSpPr/>
          <p:nvPr/>
        </p:nvSpPr>
        <p:spPr>
          <a:xfrm>
            <a:off x="3994951" y="484897"/>
            <a:ext cx="699826" cy="1011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56 Rectángulo"/>
          <p:cNvSpPr/>
          <p:nvPr/>
        </p:nvSpPr>
        <p:spPr>
          <a:xfrm>
            <a:off x="7272117" y="204186"/>
            <a:ext cx="818526" cy="1011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33 Conector recto de flecha"/>
          <p:cNvCxnSpPr/>
          <p:nvPr/>
        </p:nvCxnSpPr>
        <p:spPr>
          <a:xfrm>
            <a:off x="6173514" y="2503759"/>
            <a:ext cx="17649" cy="5119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77 Grupo"/>
          <p:cNvGrpSpPr/>
          <p:nvPr/>
        </p:nvGrpSpPr>
        <p:grpSpPr>
          <a:xfrm>
            <a:off x="5356973" y="2855046"/>
            <a:ext cx="1453485" cy="596055"/>
            <a:chOff x="5356973" y="2855046"/>
            <a:chExt cx="1453485" cy="596055"/>
          </a:xfrm>
        </p:grpSpPr>
        <p:sp>
          <p:nvSpPr>
            <p:cNvPr id="36" name="35 CuadroTexto"/>
            <p:cNvSpPr txBox="1"/>
            <p:nvPr/>
          </p:nvSpPr>
          <p:spPr>
            <a:xfrm>
              <a:off x="5646357" y="3081768"/>
              <a:ext cx="1164101" cy="3693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CCP4 </a:t>
              </a:r>
              <a:r>
                <a:rPr lang="es-ES" dirty="0" err="1" smtClean="0"/>
                <a:t>Coot</a:t>
              </a:r>
              <a:endParaRPr lang="es-ES" dirty="0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973" y="2855046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73 Grupo"/>
          <p:cNvGrpSpPr/>
          <p:nvPr/>
        </p:nvGrpSpPr>
        <p:grpSpPr>
          <a:xfrm>
            <a:off x="2157963" y="1704763"/>
            <a:ext cx="8208449" cy="4610677"/>
            <a:chOff x="2157963" y="1704763"/>
            <a:chExt cx="8208449" cy="4610677"/>
          </a:xfrm>
        </p:grpSpPr>
        <p:sp>
          <p:nvSpPr>
            <p:cNvPr id="9" name="8 CuadroTexto"/>
            <p:cNvSpPr txBox="1"/>
            <p:nvPr/>
          </p:nvSpPr>
          <p:spPr>
            <a:xfrm>
              <a:off x="7272117" y="5946410"/>
              <a:ext cx="1817999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molprobity</a:t>
              </a:r>
              <a:endParaRPr lang="es-ES" sz="16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7356879" y="5321784"/>
              <a:ext cx="1659300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emringer</a:t>
              </a:r>
              <a:endParaRPr lang="es-ES" sz="1600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7026613" y="5186384"/>
              <a:ext cx="2125169" cy="112745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2403467" y="5948010"/>
              <a:ext cx="1817999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molprobity</a:t>
              </a:r>
              <a:endParaRPr lang="es-ES" sz="1600" dirty="0"/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2488229" y="5323384"/>
              <a:ext cx="1659300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emringer</a:t>
              </a:r>
              <a:endParaRPr lang="es-ES" sz="1600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2157963" y="5187984"/>
              <a:ext cx="2125169" cy="112745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8486747" y="2464789"/>
              <a:ext cx="1817999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molprobity</a:t>
              </a:r>
              <a:endParaRPr lang="es-ES" sz="1600" dirty="0"/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8571509" y="1840163"/>
              <a:ext cx="1659300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phenix</a:t>
              </a:r>
              <a:r>
                <a:rPr lang="es-ES" sz="1600" dirty="0" smtClean="0"/>
                <a:t> - </a:t>
              </a:r>
              <a:r>
                <a:rPr lang="es-ES" sz="1600" dirty="0" err="1" smtClean="0"/>
                <a:t>emringer</a:t>
              </a:r>
              <a:endParaRPr lang="es-ES" sz="1600" dirty="0"/>
            </a:p>
          </p:txBody>
        </p:sp>
        <p:sp>
          <p:nvSpPr>
            <p:cNvPr id="31" name="30 Rectángulo"/>
            <p:cNvSpPr/>
            <p:nvPr/>
          </p:nvSpPr>
          <p:spPr>
            <a:xfrm>
              <a:off x="8241243" y="1704763"/>
              <a:ext cx="2125169" cy="1127456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406" y="1727611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76" y="2297858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939" y="5214282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209" y="5784529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899" y="5215206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169" y="5785453"/>
              <a:ext cx="349423" cy="28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70 Grupo"/>
          <p:cNvGrpSpPr/>
          <p:nvPr/>
        </p:nvGrpSpPr>
        <p:grpSpPr>
          <a:xfrm>
            <a:off x="2826676" y="3827202"/>
            <a:ext cx="2900226" cy="596012"/>
            <a:chOff x="2826676" y="3827202"/>
            <a:chExt cx="2900226" cy="596012"/>
          </a:xfrm>
        </p:grpSpPr>
        <p:sp>
          <p:nvSpPr>
            <p:cNvPr id="35" name="34 CuadroTexto"/>
            <p:cNvSpPr txBox="1"/>
            <p:nvPr/>
          </p:nvSpPr>
          <p:spPr>
            <a:xfrm>
              <a:off x="3142605" y="4053881"/>
              <a:ext cx="2584297" cy="3693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Phenix – real </a:t>
              </a:r>
              <a:r>
                <a:rPr lang="es-ES" dirty="0" err="1" smtClean="0"/>
                <a:t>space</a:t>
              </a:r>
              <a:r>
                <a:rPr lang="es-ES" dirty="0" smtClean="0"/>
                <a:t> refine</a:t>
              </a:r>
              <a:endParaRPr lang="es-ES" dirty="0"/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676" y="3827202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71 Grupo"/>
          <p:cNvGrpSpPr/>
          <p:nvPr/>
        </p:nvGrpSpPr>
        <p:grpSpPr>
          <a:xfrm>
            <a:off x="8272230" y="3786586"/>
            <a:ext cx="1617167" cy="609893"/>
            <a:chOff x="8272230" y="3786586"/>
            <a:chExt cx="1617167" cy="609893"/>
          </a:xfrm>
        </p:grpSpPr>
        <p:sp>
          <p:nvSpPr>
            <p:cNvPr id="38" name="37 CuadroTexto"/>
            <p:cNvSpPr txBox="1"/>
            <p:nvPr/>
          </p:nvSpPr>
          <p:spPr>
            <a:xfrm>
              <a:off x="8515559" y="4027146"/>
              <a:ext cx="1373838" cy="3693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CCP4 </a:t>
              </a:r>
              <a:r>
                <a:rPr lang="es-ES" dirty="0" err="1" smtClean="0"/>
                <a:t>refmac</a:t>
              </a:r>
              <a:endParaRPr lang="es-ES" dirty="0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230" y="3786586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" name="76 Grupo"/>
          <p:cNvGrpSpPr/>
          <p:nvPr/>
        </p:nvGrpSpPr>
        <p:grpSpPr>
          <a:xfrm>
            <a:off x="4344864" y="2925519"/>
            <a:ext cx="6658342" cy="2941791"/>
            <a:chOff x="4344864" y="2925519"/>
            <a:chExt cx="6658342" cy="2941791"/>
          </a:xfrm>
        </p:grpSpPr>
        <p:sp>
          <p:nvSpPr>
            <p:cNvPr id="12" name="11 CuadroTexto"/>
            <p:cNvSpPr txBox="1"/>
            <p:nvPr/>
          </p:nvSpPr>
          <p:spPr>
            <a:xfrm>
              <a:off x="9488432" y="5527156"/>
              <a:ext cx="151477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Export</a:t>
              </a:r>
              <a:r>
                <a:rPr lang="es-ES" sz="1600" dirty="0"/>
                <a:t> </a:t>
              </a:r>
              <a:r>
                <a:rPr lang="es-ES" sz="1600" dirty="0" smtClean="0"/>
                <a:t>to EMDB</a:t>
              </a:r>
              <a:endParaRPr lang="es-ES" sz="1600" dirty="0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4619782" y="5528756"/>
              <a:ext cx="151477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Export</a:t>
              </a:r>
              <a:r>
                <a:rPr lang="es-ES" sz="1600" dirty="0"/>
                <a:t> </a:t>
              </a:r>
              <a:r>
                <a:rPr lang="es-ES" sz="1600" dirty="0" smtClean="0"/>
                <a:t>to EMDB</a:t>
              </a:r>
              <a:endParaRPr lang="es-ES" sz="1600" dirty="0"/>
            </a:p>
          </p:txBody>
        </p:sp>
        <p:sp>
          <p:nvSpPr>
            <p:cNvPr id="32" name="31 CuadroTexto"/>
            <p:cNvSpPr txBox="1"/>
            <p:nvPr/>
          </p:nvSpPr>
          <p:spPr>
            <a:xfrm>
              <a:off x="8272230" y="3176490"/>
              <a:ext cx="151477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600" dirty="0" err="1" smtClean="0"/>
                <a:t>Export</a:t>
              </a:r>
              <a:r>
                <a:rPr lang="es-ES" sz="1600" dirty="0"/>
                <a:t> </a:t>
              </a:r>
              <a:r>
                <a:rPr lang="es-ES" sz="1600" dirty="0" smtClean="0"/>
                <a:t>to EMDB</a:t>
              </a:r>
              <a:endParaRPr lang="es-ES" sz="1600" dirty="0"/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992" y="2925519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864" y="5283999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806" y="5244878"/>
              <a:ext cx="422746" cy="346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700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Break</a:t>
            </a:r>
            <a:endParaRPr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sz="quarter" idx="1"/>
          </p:nvPr>
        </p:nvSpPr>
        <p:spPr>
          <a:xfrm>
            <a:off x="623392" y="1204184"/>
            <a:ext cx="10873208" cy="4097024"/>
          </a:xfrm>
        </p:spPr>
        <p:txBody>
          <a:bodyPr/>
          <a:lstStyle/>
          <a:p>
            <a:r>
              <a:rPr lang="en-US" altLang="zh-TW" dirty="0"/>
              <a:t>Manual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github.com/I2PC/scipion-courses/wiki/july_8_2019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https://github.com/I2PC/scipion/wiki/tutorials/tutorial_model_building_basic.pdf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搜尋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對應的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sequence </a:t>
            </a:r>
            <a:r>
              <a:rPr lang="en-US" altLang="zh-TW" dirty="0">
                <a:hlinkClick r:id="rId4"/>
              </a:rPr>
              <a:t>https://www.rcsb.org/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搜尋同源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and structure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blast.ncbi.nlm.nih.gov/Blast.cgi?PAGE=Proteins</a:t>
            </a:r>
            <a:endParaRPr lang="en-US" altLang="zh-TW" dirty="0" smtClean="0"/>
          </a:p>
          <a:p>
            <a:pPr lvl="1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Modeller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license key</a:t>
            </a:r>
          </a:p>
          <a:p>
            <a:pPr lvl="2"/>
            <a:r>
              <a:rPr lang="en-US" altLang="zh-TW" dirty="0"/>
              <a:t>MODELIRANJE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Trouble shooting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Enable the Tab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11E32-B9A0-4C06-A644-818AE0A5CA07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089960"/>
            <a:ext cx="8359700" cy="416669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8760296" y="3501008"/>
            <a:ext cx="1440160" cy="11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025149" y="4798858"/>
            <a:ext cx="18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Change it to empty</a:t>
            </a:r>
            <a:endParaRPr lang="zh-TW" altLang="en-US" dirty="0"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04" y="15711"/>
            <a:ext cx="8501796" cy="2378769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519936" y="2252560"/>
            <a:ext cx="5112568" cy="73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993288" y="3044780"/>
            <a:ext cx="215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After modification, You may need to kill the old session to enable it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87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427682</TotalTime>
  <Words>2888</Words>
  <Application>Microsoft Office PowerPoint</Application>
  <PresentationFormat>寬螢幕</PresentationFormat>
  <Paragraphs>833</Paragraphs>
  <Slides>81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7" baseType="lpstr">
      <vt:lpstr>Arial Unicode MS</vt:lpstr>
      <vt:lpstr>STXingkai</vt:lpstr>
      <vt:lpstr>超世紀波卡體一空陰</vt:lpstr>
      <vt:lpstr>新細明體</vt:lpstr>
      <vt:lpstr>標楷體</vt:lpstr>
      <vt:lpstr>Arial</vt:lpstr>
      <vt:lpstr>Berlin Sans FB Demi</vt:lpstr>
      <vt:lpstr>Bookman Old Style</vt:lpstr>
      <vt:lpstr>Brush Script MT</vt:lpstr>
      <vt:lpstr>Calibri</vt:lpstr>
      <vt:lpstr>Cambria Math</vt:lpstr>
      <vt:lpstr>Symbol</vt:lpstr>
      <vt:lpstr>Times New Roman</vt:lpstr>
      <vt:lpstr>Wingdings</vt:lpstr>
      <vt:lpstr>Wingdings 3</vt:lpstr>
      <vt:lpstr>原創</vt:lpstr>
      <vt:lpstr>ASCEP with Scipion2</vt:lpstr>
      <vt:lpstr>Outline</vt:lpstr>
      <vt:lpstr>Usage of Server</vt:lpstr>
      <vt:lpstr>Use our Server</vt:lpstr>
      <vt:lpstr>FileZilla</vt:lpstr>
      <vt:lpstr>MobaXterm</vt:lpstr>
      <vt:lpstr>Remote Desktop</vt:lpstr>
      <vt:lpstr>Trouble shooting</vt:lpstr>
      <vt:lpstr>Trouble shooting</vt:lpstr>
      <vt:lpstr>Useful commands</vt:lpstr>
      <vt:lpstr>Data Source</vt:lpstr>
      <vt:lpstr>Data Source</vt:lpstr>
      <vt:lpstr>PowerPoint 簡報</vt:lpstr>
      <vt:lpstr>PowerPoint 簡報</vt:lpstr>
      <vt:lpstr>PowerPoint 簡報</vt:lpstr>
      <vt:lpstr>ASCEP with Scipion2</vt:lpstr>
      <vt:lpstr>Enable Scipion2</vt:lpstr>
      <vt:lpstr>Back to Scipion1</vt:lpstr>
      <vt:lpstr>Import Project</vt:lpstr>
      <vt:lpstr>Import/Export workflow</vt:lpstr>
      <vt:lpstr>Import/Export workflow</vt:lpstr>
      <vt:lpstr>Upload workflow</vt:lpstr>
      <vt:lpstr>Upload workflow</vt:lpstr>
      <vt:lpstr>Import/Export metadata/binaries</vt:lpstr>
      <vt:lpstr>Break</vt:lpstr>
      <vt:lpstr>Basic Usage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Imports</vt:lpstr>
      <vt:lpstr>查看執行結果</vt:lpstr>
      <vt:lpstr>Particle picking</vt:lpstr>
      <vt:lpstr>PowerPoint 簡報</vt:lpstr>
      <vt:lpstr>Extract</vt:lpstr>
      <vt:lpstr>https://scipion-em.github.io/docs/docs/user/scipion-gui.html</vt:lpstr>
      <vt:lpstr>PowerPoint 簡報</vt:lpstr>
      <vt:lpstr>PowerPoint 簡報</vt:lpstr>
      <vt:lpstr>MPI/GPU</vt:lpstr>
      <vt:lpstr>MPI/GPU</vt:lpstr>
      <vt:lpstr>Consensus protocols</vt:lpstr>
      <vt:lpstr>Pruning and Validation</vt:lpstr>
      <vt:lpstr>Break</vt:lpstr>
      <vt:lpstr>Advance</vt:lpstr>
      <vt:lpstr>尋找輸出資料路徑</vt:lpstr>
      <vt:lpstr>下載需要的參數資訊</vt:lpstr>
      <vt:lpstr>PowerPoint 簡報</vt:lpstr>
      <vt:lpstr>Recommend method</vt:lpstr>
      <vt:lpstr>Model Building</vt:lpstr>
      <vt:lpstr>Resolution revolution</vt:lpstr>
      <vt:lpstr>Resolution revolution</vt:lpstr>
      <vt:lpstr>PowerPoint 簡報</vt:lpstr>
      <vt:lpstr>Template-Free (De-novo)</vt:lpstr>
      <vt:lpstr>Template-Free (De-novo) using machine learning</vt:lpstr>
      <vt:lpstr>Template-Based (Comparative modeling)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arryz</dc:creator>
  <cp:lastModifiedBy>Phonchi</cp:lastModifiedBy>
  <cp:revision>6159</cp:revision>
  <cp:lastPrinted>2018-11-29T11:19:13Z</cp:lastPrinted>
  <dcterms:created xsi:type="dcterms:W3CDTF">2008-09-09T01:56:11Z</dcterms:created>
  <dcterms:modified xsi:type="dcterms:W3CDTF">2019-08-01T08:29:24Z</dcterms:modified>
</cp:coreProperties>
</file>